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1"/>
  </p:notesMasterIdLst>
  <p:sldIdLst>
    <p:sldId id="550" r:id="rId2"/>
    <p:sldId id="692" r:id="rId3"/>
    <p:sldId id="699" r:id="rId4"/>
    <p:sldId id="702" r:id="rId5"/>
    <p:sldId id="701" r:id="rId6"/>
    <p:sldId id="532" r:id="rId7"/>
    <p:sldId id="533" r:id="rId8"/>
    <p:sldId id="534" r:id="rId9"/>
    <p:sldId id="700" r:id="rId10"/>
    <p:sldId id="698" r:id="rId11"/>
    <p:sldId id="693" r:id="rId12"/>
    <p:sldId id="694" r:id="rId13"/>
    <p:sldId id="695" r:id="rId14"/>
    <p:sldId id="697" r:id="rId15"/>
    <p:sldId id="696" r:id="rId16"/>
    <p:sldId id="690" r:id="rId17"/>
    <p:sldId id="691" r:id="rId18"/>
    <p:sldId id="685" r:id="rId19"/>
    <p:sldId id="686" r:id="rId20"/>
    <p:sldId id="680" r:id="rId21"/>
    <p:sldId id="681" r:id="rId22"/>
    <p:sldId id="682" r:id="rId23"/>
    <p:sldId id="683" r:id="rId24"/>
    <p:sldId id="684" r:id="rId25"/>
    <p:sldId id="687" r:id="rId26"/>
    <p:sldId id="688" r:id="rId27"/>
    <p:sldId id="689" r:id="rId28"/>
    <p:sldId id="669" r:id="rId29"/>
    <p:sldId id="670" r:id="rId30"/>
    <p:sldId id="674" r:id="rId31"/>
    <p:sldId id="675" r:id="rId32"/>
    <p:sldId id="676" r:id="rId33"/>
    <p:sldId id="677" r:id="rId34"/>
    <p:sldId id="678" r:id="rId35"/>
    <p:sldId id="679" r:id="rId36"/>
    <p:sldId id="657" r:id="rId37"/>
    <p:sldId id="658" r:id="rId38"/>
    <p:sldId id="659" r:id="rId39"/>
    <p:sldId id="667" r:id="rId40"/>
    <p:sldId id="666" r:id="rId41"/>
    <p:sldId id="662" r:id="rId42"/>
    <p:sldId id="663" r:id="rId43"/>
    <p:sldId id="664" r:id="rId44"/>
    <p:sldId id="647" r:id="rId45"/>
    <p:sldId id="648" r:id="rId46"/>
    <p:sldId id="653" r:id="rId47"/>
    <p:sldId id="654" r:id="rId48"/>
    <p:sldId id="656" r:id="rId49"/>
    <p:sldId id="650" r:id="rId50"/>
    <p:sldId id="651" r:id="rId51"/>
    <p:sldId id="652" r:id="rId52"/>
    <p:sldId id="655" r:id="rId53"/>
    <p:sldId id="641" r:id="rId54"/>
    <p:sldId id="642" r:id="rId55"/>
    <p:sldId id="646" r:id="rId56"/>
    <p:sldId id="643" r:id="rId57"/>
    <p:sldId id="644" r:id="rId58"/>
    <p:sldId id="645" r:id="rId59"/>
    <p:sldId id="635" r:id="rId60"/>
    <p:sldId id="637" r:id="rId61"/>
    <p:sldId id="638" r:id="rId62"/>
    <p:sldId id="639" r:id="rId63"/>
    <p:sldId id="640" r:id="rId64"/>
    <p:sldId id="629" r:id="rId65"/>
    <p:sldId id="630" r:id="rId66"/>
    <p:sldId id="631" r:id="rId67"/>
    <p:sldId id="632" r:id="rId68"/>
    <p:sldId id="633" r:id="rId69"/>
    <p:sldId id="634" r:id="rId70"/>
    <p:sldId id="615" r:id="rId71"/>
    <p:sldId id="616" r:id="rId72"/>
    <p:sldId id="618" r:id="rId73"/>
    <p:sldId id="626" r:id="rId74"/>
    <p:sldId id="628" r:id="rId75"/>
    <p:sldId id="627" r:id="rId76"/>
    <p:sldId id="599" r:id="rId77"/>
    <p:sldId id="600" r:id="rId78"/>
    <p:sldId id="611" r:id="rId79"/>
    <p:sldId id="601" r:id="rId80"/>
    <p:sldId id="612" r:id="rId81"/>
    <p:sldId id="613" r:id="rId82"/>
    <p:sldId id="605" r:id="rId83"/>
    <p:sldId id="610" r:id="rId84"/>
    <p:sldId id="296" r:id="rId85"/>
    <p:sldId id="606" r:id="rId86"/>
    <p:sldId id="614" r:id="rId87"/>
    <p:sldId id="607" r:id="rId88"/>
    <p:sldId id="608" r:id="rId89"/>
    <p:sldId id="609" r:id="rId90"/>
    <p:sldId id="587" r:id="rId91"/>
    <p:sldId id="588" r:id="rId92"/>
    <p:sldId id="589" r:id="rId93"/>
    <p:sldId id="595" r:id="rId94"/>
    <p:sldId id="596" r:id="rId95"/>
    <p:sldId id="277" r:id="rId96"/>
    <p:sldId id="285" r:id="rId97"/>
    <p:sldId id="287" r:id="rId98"/>
    <p:sldId id="259" r:id="rId99"/>
    <p:sldId id="305" r:id="rId100"/>
    <p:sldId id="306" r:id="rId101"/>
    <p:sldId id="302" r:id="rId102"/>
    <p:sldId id="289" r:id="rId103"/>
    <p:sldId id="290" r:id="rId104"/>
    <p:sldId id="590" r:id="rId105"/>
    <p:sldId id="591" r:id="rId106"/>
    <p:sldId id="592" r:id="rId107"/>
    <p:sldId id="597" r:id="rId108"/>
    <p:sldId id="598" r:id="rId109"/>
    <p:sldId id="594" r:id="rId110"/>
    <p:sldId id="579" r:id="rId111"/>
    <p:sldId id="580" r:id="rId112"/>
    <p:sldId id="581" r:id="rId113"/>
    <p:sldId id="582" r:id="rId114"/>
    <p:sldId id="583" r:id="rId115"/>
    <p:sldId id="584" r:id="rId116"/>
    <p:sldId id="586" r:id="rId117"/>
    <p:sldId id="585" r:id="rId118"/>
    <p:sldId id="567" r:id="rId119"/>
    <p:sldId id="570" r:id="rId120"/>
    <p:sldId id="571" r:id="rId121"/>
    <p:sldId id="566" r:id="rId122"/>
    <p:sldId id="568" r:id="rId123"/>
    <p:sldId id="569" r:id="rId124"/>
    <p:sldId id="572" r:id="rId125"/>
    <p:sldId id="573" r:id="rId126"/>
    <p:sldId id="574" r:id="rId127"/>
    <p:sldId id="575" r:id="rId128"/>
    <p:sldId id="577" r:id="rId129"/>
    <p:sldId id="578" r:id="rId130"/>
    <p:sldId id="576" r:id="rId131"/>
    <p:sldId id="551" r:id="rId132"/>
    <p:sldId id="552" r:id="rId133"/>
    <p:sldId id="563" r:id="rId134"/>
    <p:sldId id="565" r:id="rId135"/>
    <p:sldId id="564" r:id="rId136"/>
    <p:sldId id="560" r:id="rId137"/>
    <p:sldId id="558" r:id="rId138"/>
    <p:sldId id="562" r:id="rId139"/>
    <p:sldId id="561"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6"/>
    <p:restoredTop sz="81834"/>
  </p:normalViewPr>
  <p:slideViewPr>
    <p:cSldViewPr snapToGrid="0" snapToObjects="1">
      <p:cViewPr varScale="1">
        <p:scale>
          <a:sx n="125" d="100"/>
          <a:sy n="125" d="100"/>
        </p:scale>
        <p:origin x="6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6</a:t>
            </a:fld>
            <a:endParaRPr lang="en-US"/>
          </a:p>
        </p:txBody>
      </p:sp>
    </p:spTree>
    <p:extLst>
      <p:ext uri="{BB962C8B-B14F-4D97-AF65-F5344CB8AC3E}">
        <p14:creationId xmlns:p14="http://schemas.microsoft.com/office/powerpoint/2010/main" val="372556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43</a:t>
            </a:fld>
            <a:endParaRPr lang="en-US"/>
          </a:p>
        </p:txBody>
      </p:sp>
    </p:spTree>
    <p:extLst>
      <p:ext uri="{BB962C8B-B14F-4D97-AF65-F5344CB8AC3E}">
        <p14:creationId xmlns:p14="http://schemas.microsoft.com/office/powerpoint/2010/main" val="1109979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49</a:t>
            </a:fld>
            <a:endParaRPr lang="en-US"/>
          </a:p>
        </p:txBody>
      </p:sp>
    </p:spTree>
    <p:extLst>
      <p:ext uri="{BB962C8B-B14F-4D97-AF65-F5344CB8AC3E}">
        <p14:creationId xmlns:p14="http://schemas.microsoft.com/office/powerpoint/2010/main" val="3295564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51</a:t>
            </a:fld>
            <a:endParaRPr lang="en-US"/>
          </a:p>
        </p:txBody>
      </p:sp>
    </p:spTree>
    <p:extLst>
      <p:ext uri="{BB962C8B-B14F-4D97-AF65-F5344CB8AC3E}">
        <p14:creationId xmlns:p14="http://schemas.microsoft.com/office/powerpoint/2010/main" val="2847120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56</a:t>
            </a:fld>
            <a:endParaRPr lang="en-US"/>
          </a:p>
        </p:txBody>
      </p:sp>
    </p:spTree>
    <p:extLst>
      <p:ext uri="{BB962C8B-B14F-4D97-AF65-F5344CB8AC3E}">
        <p14:creationId xmlns:p14="http://schemas.microsoft.com/office/powerpoint/2010/main" val="462030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58</a:t>
            </a:fld>
            <a:endParaRPr lang="en-US"/>
          </a:p>
        </p:txBody>
      </p:sp>
    </p:spTree>
    <p:extLst>
      <p:ext uri="{BB962C8B-B14F-4D97-AF65-F5344CB8AC3E}">
        <p14:creationId xmlns:p14="http://schemas.microsoft.com/office/powerpoint/2010/main" val="75017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61</a:t>
            </a:fld>
            <a:endParaRPr lang="en-US"/>
          </a:p>
        </p:txBody>
      </p:sp>
    </p:spTree>
    <p:extLst>
      <p:ext uri="{BB962C8B-B14F-4D97-AF65-F5344CB8AC3E}">
        <p14:creationId xmlns:p14="http://schemas.microsoft.com/office/powerpoint/2010/main" val="1783194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63</a:t>
            </a:fld>
            <a:endParaRPr lang="en-US"/>
          </a:p>
        </p:txBody>
      </p:sp>
    </p:spTree>
    <p:extLst>
      <p:ext uri="{BB962C8B-B14F-4D97-AF65-F5344CB8AC3E}">
        <p14:creationId xmlns:p14="http://schemas.microsoft.com/office/powerpoint/2010/main" val="110382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67</a:t>
            </a:fld>
            <a:endParaRPr lang="en-US"/>
          </a:p>
        </p:txBody>
      </p:sp>
    </p:spTree>
    <p:extLst>
      <p:ext uri="{BB962C8B-B14F-4D97-AF65-F5344CB8AC3E}">
        <p14:creationId xmlns:p14="http://schemas.microsoft.com/office/powerpoint/2010/main" val="3131324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69</a:t>
            </a:fld>
            <a:endParaRPr lang="en-US"/>
          </a:p>
        </p:txBody>
      </p:sp>
    </p:spTree>
    <p:extLst>
      <p:ext uri="{BB962C8B-B14F-4D97-AF65-F5344CB8AC3E}">
        <p14:creationId xmlns:p14="http://schemas.microsoft.com/office/powerpoint/2010/main" val="770153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73</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9</a:t>
            </a:fld>
            <a:endParaRPr lang="en-US"/>
          </a:p>
        </p:txBody>
      </p:sp>
    </p:spTree>
    <p:extLst>
      <p:ext uri="{BB962C8B-B14F-4D97-AF65-F5344CB8AC3E}">
        <p14:creationId xmlns:p14="http://schemas.microsoft.com/office/powerpoint/2010/main" val="1288248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75</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87</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95</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96</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97</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99</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100</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101</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102</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103</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13</a:t>
            </a:fld>
            <a:endParaRPr lang="en-US"/>
          </a:p>
        </p:txBody>
      </p:sp>
    </p:spTree>
    <p:extLst>
      <p:ext uri="{BB962C8B-B14F-4D97-AF65-F5344CB8AC3E}">
        <p14:creationId xmlns:p14="http://schemas.microsoft.com/office/powerpoint/2010/main" val="1889073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104</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113</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121</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132</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15</a:t>
            </a:fld>
            <a:endParaRPr lang="en-US"/>
          </a:p>
        </p:txBody>
      </p:sp>
    </p:spTree>
    <p:extLst>
      <p:ext uri="{BB962C8B-B14F-4D97-AF65-F5344CB8AC3E}">
        <p14:creationId xmlns:p14="http://schemas.microsoft.com/office/powerpoint/2010/main" val="1602413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25</a:t>
            </a:fld>
            <a:endParaRPr lang="en-US"/>
          </a:p>
        </p:txBody>
      </p:sp>
    </p:spTree>
    <p:extLst>
      <p:ext uri="{BB962C8B-B14F-4D97-AF65-F5344CB8AC3E}">
        <p14:creationId xmlns:p14="http://schemas.microsoft.com/office/powerpoint/2010/main" val="119602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27</a:t>
            </a:fld>
            <a:endParaRPr lang="en-US"/>
          </a:p>
        </p:txBody>
      </p:sp>
    </p:spTree>
    <p:extLst>
      <p:ext uri="{BB962C8B-B14F-4D97-AF65-F5344CB8AC3E}">
        <p14:creationId xmlns:p14="http://schemas.microsoft.com/office/powerpoint/2010/main" val="3478039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30</a:t>
            </a:fld>
            <a:endParaRPr lang="en-US"/>
          </a:p>
        </p:txBody>
      </p:sp>
    </p:spTree>
    <p:extLst>
      <p:ext uri="{BB962C8B-B14F-4D97-AF65-F5344CB8AC3E}">
        <p14:creationId xmlns:p14="http://schemas.microsoft.com/office/powerpoint/2010/main" val="3586534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32</a:t>
            </a:fld>
            <a:endParaRPr lang="en-US"/>
          </a:p>
        </p:txBody>
      </p:sp>
    </p:spTree>
    <p:extLst>
      <p:ext uri="{BB962C8B-B14F-4D97-AF65-F5344CB8AC3E}">
        <p14:creationId xmlns:p14="http://schemas.microsoft.com/office/powerpoint/2010/main" val="3899767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41</a:t>
            </a:fld>
            <a:endParaRPr lang="en-US"/>
          </a:p>
        </p:txBody>
      </p:sp>
    </p:spTree>
    <p:extLst>
      <p:ext uri="{BB962C8B-B14F-4D97-AF65-F5344CB8AC3E}">
        <p14:creationId xmlns:p14="http://schemas.microsoft.com/office/powerpoint/2010/main" val="2188616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11/15/21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11/15/21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11/15/21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11/15/21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11/15/21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11/15/21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11/15/21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11/15/21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11/15/21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11/15/21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11/15/21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11/15/21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1.png"/></Relationships>
</file>

<file path=ppt/slides/_rels/slide10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1.png"/></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ialab.it.monash.edu/~kche0088/WrappingChart/"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9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Modalities: Spreadsheets</a:t>
            </a:r>
          </a:p>
        </p:txBody>
      </p:sp>
    </p:spTree>
    <p:extLst>
      <p:ext uri="{BB962C8B-B14F-4D97-AF65-F5344CB8AC3E}">
        <p14:creationId xmlns:p14="http://schemas.microsoft.com/office/powerpoint/2010/main" val="13617319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24FC-E8F3-4947-9847-B0769D60F40F}"/>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31796503-B271-B546-9C3C-FC8F64629BB3}"/>
              </a:ext>
            </a:extLst>
          </p:cNvPr>
          <p:cNvSpPr>
            <a:spLocks noGrp="1"/>
          </p:cNvSpPr>
          <p:nvPr>
            <p:ph idx="1"/>
          </p:nvPr>
        </p:nvSpPr>
        <p:spPr/>
        <p:txBody>
          <a:bodyPr/>
          <a:lstStyle/>
          <a:p>
            <a:pPr marL="0" indent="0">
              <a:buNone/>
            </a:pPr>
            <a:r>
              <a:rPr lang="en-US" dirty="0"/>
              <a:t>If you are sick, talk to me to arrange a special-case zoom</a:t>
            </a:r>
          </a:p>
          <a:p>
            <a:pPr marL="0" indent="0">
              <a:buNone/>
            </a:pPr>
            <a:r>
              <a:rPr lang="en-US" dirty="0"/>
              <a:t>A4 released later today (use #A4 channel on slack)</a:t>
            </a:r>
          </a:p>
        </p:txBody>
      </p:sp>
    </p:spTree>
    <p:extLst>
      <p:ext uri="{BB962C8B-B14F-4D97-AF65-F5344CB8AC3E}">
        <p14:creationId xmlns:p14="http://schemas.microsoft.com/office/powerpoint/2010/main" val="28864408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6464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r>
              <a:rPr lang="en-US" sz="3200" dirty="0"/>
              <a:t>Our model of HDIs is based on language (expressiveness), task, visual representation, and interactions.   </a:t>
            </a:r>
          </a:p>
          <a:p>
            <a:pPr marL="0" indent="0">
              <a:buNone/>
            </a:pPr>
            <a:r>
              <a:rPr lang="en-US" sz="3200" dirty="0"/>
              <a:t>Contrast two spreadsheet systems from A3 in terms of our model.</a:t>
            </a:r>
          </a:p>
        </p:txBody>
      </p:sp>
    </p:spTree>
    <p:extLst>
      <p:ext uri="{BB962C8B-B14F-4D97-AF65-F5344CB8AC3E}">
        <p14:creationId xmlns:p14="http://schemas.microsoft.com/office/powerpoint/2010/main" val="25036993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63C1FEED-3972-2543-8003-A86EE0FFEB96}"/>
              </a:ext>
            </a:extLst>
          </p:cNvPr>
          <p:cNvPicPr>
            <a:picLocks noChangeAspect="1"/>
          </p:cNvPicPr>
          <p:nvPr/>
        </p:nvPicPr>
        <p:blipFill>
          <a:blip r:embed="rId2"/>
          <a:stretch>
            <a:fillRect/>
          </a:stretch>
        </p:blipFill>
        <p:spPr>
          <a:xfrm>
            <a:off x="5314172" y="1840746"/>
            <a:ext cx="6877828" cy="3176507"/>
          </a:xfrm>
          <a:prstGeom prst="rect">
            <a:avLst/>
          </a:prstGeom>
        </p:spPr>
      </p:pic>
    </p:spTree>
    <p:extLst>
      <p:ext uri="{BB962C8B-B14F-4D97-AF65-F5344CB8AC3E}">
        <p14:creationId xmlns:p14="http://schemas.microsoft.com/office/powerpoint/2010/main" val="2201414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r>
              <a:rPr lang="en-US" sz="3200" dirty="0"/>
              <a:t>Our model of HDIs is based on language (expressiveness), task, visual representation, and interactions.   </a:t>
            </a:r>
          </a:p>
          <a:p>
            <a:pPr marL="0" indent="0">
              <a:buNone/>
            </a:pPr>
            <a:r>
              <a:rPr lang="en-US" sz="3200" dirty="0"/>
              <a:t>Contrast two spreadsheet systems from A3 in terms of our model.</a:t>
            </a:r>
          </a:p>
        </p:txBody>
      </p:sp>
    </p:spTree>
    <p:extLst>
      <p:ext uri="{BB962C8B-B14F-4D97-AF65-F5344CB8AC3E}">
        <p14:creationId xmlns:p14="http://schemas.microsoft.com/office/powerpoint/2010/main" val="347122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Modalities: Voice and Text</a:t>
            </a:r>
          </a:p>
        </p:txBody>
      </p:sp>
    </p:spTree>
    <p:extLst>
      <p:ext uri="{BB962C8B-B14F-4D97-AF65-F5344CB8AC3E}">
        <p14:creationId xmlns:p14="http://schemas.microsoft.com/office/powerpoint/2010/main" val="2275890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0E27-06D4-0942-8002-1149F3908F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C547E59-A1AB-E246-87A4-6673854312BF}"/>
              </a:ext>
            </a:extLst>
          </p:cNvPr>
          <p:cNvSpPr>
            <a:spLocks noGrp="1"/>
          </p:cNvSpPr>
          <p:nvPr>
            <p:ph idx="1"/>
          </p:nvPr>
        </p:nvSpPr>
        <p:spPr/>
        <p:txBody>
          <a:bodyPr/>
          <a:lstStyle/>
          <a:p>
            <a:pPr marL="0" indent="0">
              <a:buNone/>
            </a:pPr>
            <a:r>
              <a:rPr lang="en-US" dirty="0"/>
              <a:t>Drafts due Friday</a:t>
            </a:r>
          </a:p>
          <a:p>
            <a:pPr marL="0" indent="0">
              <a:buNone/>
            </a:pPr>
            <a:r>
              <a:rPr lang="en-US" dirty="0"/>
              <a:t>A3 due Sunday</a:t>
            </a:r>
          </a:p>
          <a:p>
            <a:pPr marL="0" indent="0">
              <a:buNone/>
            </a:pPr>
            <a:r>
              <a:rPr lang="en-US" dirty="0"/>
              <a:t>A4 out next week</a:t>
            </a:r>
          </a:p>
          <a:p>
            <a:pPr marL="0" indent="0">
              <a:buNone/>
            </a:pPr>
            <a:r>
              <a:rPr lang="en-US" dirty="0" err="1"/>
              <a:t>Eirik</a:t>
            </a:r>
            <a:r>
              <a:rPr lang="en-US" dirty="0"/>
              <a:t> on Monday</a:t>
            </a:r>
          </a:p>
        </p:txBody>
      </p:sp>
      <p:pic>
        <p:nvPicPr>
          <p:cNvPr id="4" name="Picture 3">
            <a:extLst>
              <a:ext uri="{FF2B5EF4-FFF2-40B4-BE49-F238E27FC236}">
                <a16:creationId xmlns:a16="http://schemas.microsoft.com/office/drawing/2014/main" id="{5EF14D27-D3D1-6644-BA2A-0E23104A5288}"/>
              </a:ext>
            </a:extLst>
          </p:cNvPr>
          <p:cNvPicPr>
            <a:picLocks noChangeAspect="1"/>
          </p:cNvPicPr>
          <p:nvPr/>
        </p:nvPicPr>
        <p:blipFill>
          <a:blip r:embed="rId2"/>
          <a:stretch>
            <a:fillRect/>
          </a:stretch>
        </p:blipFill>
        <p:spPr>
          <a:xfrm>
            <a:off x="3849624" y="1825625"/>
            <a:ext cx="8257032" cy="3793008"/>
          </a:xfrm>
          <a:prstGeom prst="rect">
            <a:avLst/>
          </a:prstGeom>
        </p:spPr>
      </p:pic>
    </p:spTree>
    <p:extLst>
      <p:ext uri="{BB962C8B-B14F-4D97-AF65-F5344CB8AC3E}">
        <p14:creationId xmlns:p14="http://schemas.microsoft.com/office/powerpoint/2010/main" val="586274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Physical Design</a:t>
            </a:r>
          </a:p>
        </p:txBody>
      </p:sp>
    </p:spTree>
    <p:extLst>
      <p:ext uri="{BB962C8B-B14F-4D97-AF65-F5344CB8AC3E}">
        <p14:creationId xmlns:p14="http://schemas.microsoft.com/office/powerpoint/2010/main" val="3219711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In-person-only on Nov 3 after election holiday</a:t>
            </a:r>
          </a:p>
          <a:p>
            <a:pPr marL="0" indent="0">
              <a:buNone/>
            </a:pPr>
            <a:r>
              <a:rPr lang="en-US" dirty="0"/>
              <a:t>Office hours Thursday 1pm (next week only)</a:t>
            </a:r>
          </a:p>
          <a:p>
            <a:pPr marL="0" indent="0">
              <a:buNone/>
            </a:pPr>
            <a:r>
              <a:rPr lang="en-US" dirty="0"/>
              <a:t>Final class on performance</a:t>
            </a:r>
          </a:p>
          <a:p>
            <a:pPr marL="0" indent="0">
              <a:buNone/>
            </a:pPr>
            <a:r>
              <a:rPr lang="en-US" dirty="0"/>
              <a:t>VIS today to Friday</a:t>
            </a:r>
          </a:p>
        </p:txBody>
      </p:sp>
      <p:pic>
        <p:nvPicPr>
          <p:cNvPr id="4" name="Picture 3">
            <a:extLst>
              <a:ext uri="{FF2B5EF4-FFF2-40B4-BE49-F238E27FC236}">
                <a16:creationId xmlns:a16="http://schemas.microsoft.com/office/drawing/2014/main" id="{8583031C-FC23-3B40-802B-AF335E735E84}"/>
              </a:ext>
            </a:extLst>
          </p:cNvPr>
          <p:cNvPicPr>
            <a:picLocks noChangeAspect="1"/>
          </p:cNvPicPr>
          <p:nvPr/>
        </p:nvPicPr>
        <p:blipFill>
          <a:blip r:embed="rId2"/>
          <a:stretch>
            <a:fillRect/>
          </a:stretch>
        </p:blipFill>
        <p:spPr>
          <a:xfrm>
            <a:off x="0" y="4090773"/>
            <a:ext cx="12192000" cy="2402102"/>
          </a:xfrm>
          <a:prstGeom prst="rect">
            <a:avLst/>
          </a:prstGeom>
        </p:spPr>
      </p:pic>
      <p:sp>
        <p:nvSpPr>
          <p:cNvPr id="5" name="Right Arrow 4">
            <a:extLst>
              <a:ext uri="{FF2B5EF4-FFF2-40B4-BE49-F238E27FC236}">
                <a16:creationId xmlns:a16="http://schemas.microsoft.com/office/drawing/2014/main" id="{8089B61B-7391-0B40-946C-A4D2764247F3}"/>
              </a:ext>
            </a:extLst>
          </p:cNvPr>
          <p:cNvSpPr/>
          <p:nvPr/>
        </p:nvSpPr>
        <p:spPr>
          <a:xfrm rot="1946434">
            <a:off x="9032790" y="4917988"/>
            <a:ext cx="1334529" cy="556054"/>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09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 Events</a:t>
            </a:r>
          </a:p>
        </p:txBody>
      </p:sp>
    </p:spTree>
    <p:extLst>
      <p:ext uri="{BB962C8B-B14F-4D97-AF65-F5344CB8AC3E}">
        <p14:creationId xmlns:p14="http://schemas.microsoft.com/office/powerpoint/2010/main" val="1506604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EB809-1747-5A4F-9A23-99E03005B49B}"/>
              </a:ext>
            </a:extLst>
          </p:cNvPr>
          <p:cNvPicPr>
            <a:picLocks noChangeAspect="1"/>
          </p:cNvPicPr>
          <p:nvPr/>
        </p:nvPicPr>
        <p:blipFill>
          <a:blip r:embed="rId2"/>
          <a:stretch>
            <a:fillRect/>
          </a:stretch>
        </p:blipFill>
        <p:spPr>
          <a:xfrm>
            <a:off x="581416" y="0"/>
            <a:ext cx="11029167" cy="6858000"/>
          </a:xfrm>
          <a:prstGeom prst="rect">
            <a:avLst/>
          </a:prstGeom>
        </p:spPr>
      </p:pic>
    </p:spTree>
    <p:extLst>
      <p:ext uri="{BB962C8B-B14F-4D97-AF65-F5344CB8AC3E}">
        <p14:creationId xmlns:p14="http://schemas.microsoft.com/office/powerpoint/2010/main" val="36502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3841-7EAE-114F-AEE6-27F6978613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D835E8-2482-664A-BA0F-1167A29E1A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CB7CD4-F3F6-3C43-AFAD-DC8AB4EFC2D9}"/>
              </a:ext>
            </a:extLst>
          </p:cNvPr>
          <p:cNvPicPr>
            <a:picLocks noChangeAspect="1"/>
          </p:cNvPicPr>
          <p:nvPr/>
        </p:nvPicPr>
        <p:blipFill>
          <a:blip r:embed="rId2"/>
          <a:stretch>
            <a:fillRect/>
          </a:stretch>
        </p:blipFill>
        <p:spPr>
          <a:xfrm>
            <a:off x="0" y="325582"/>
            <a:ext cx="12192000" cy="6206836"/>
          </a:xfrm>
          <a:prstGeom prst="rect">
            <a:avLst/>
          </a:prstGeom>
        </p:spPr>
      </p:pic>
    </p:spTree>
    <p:extLst>
      <p:ext uri="{BB962C8B-B14F-4D97-AF65-F5344CB8AC3E}">
        <p14:creationId xmlns:p14="http://schemas.microsoft.com/office/powerpoint/2010/main" val="3992549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B8663B-CBFA-2142-A40E-AC535B53468D}"/>
              </a:ext>
            </a:extLst>
          </p:cNvPr>
          <p:cNvPicPr>
            <a:picLocks noChangeAspect="1"/>
          </p:cNvPicPr>
          <p:nvPr/>
        </p:nvPicPr>
        <p:blipFill>
          <a:blip r:embed="rId2"/>
          <a:stretch>
            <a:fillRect/>
          </a:stretch>
        </p:blipFill>
        <p:spPr>
          <a:xfrm>
            <a:off x="1063330" y="177376"/>
            <a:ext cx="10065339" cy="7483814"/>
          </a:xfrm>
          <a:prstGeom prst="rect">
            <a:avLst/>
          </a:prstGeom>
        </p:spPr>
      </p:pic>
      <p:sp>
        <p:nvSpPr>
          <p:cNvPr id="6" name="TextBox 5">
            <a:extLst>
              <a:ext uri="{FF2B5EF4-FFF2-40B4-BE49-F238E27FC236}">
                <a16:creationId xmlns:a16="http://schemas.microsoft.com/office/drawing/2014/main" id="{265C11BC-A1D6-0945-9058-B9D7C2ED10DE}"/>
              </a:ext>
            </a:extLst>
          </p:cNvPr>
          <p:cNvSpPr txBox="1"/>
          <p:nvPr/>
        </p:nvSpPr>
        <p:spPr>
          <a:xfrm>
            <a:off x="111211" y="6425514"/>
            <a:ext cx="2954399" cy="369332"/>
          </a:xfrm>
          <a:prstGeom prst="rect">
            <a:avLst/>
          </a:prstGeom>
          <a:noFill/>
        </p:spPr>
        <p:txBody>
          <a:bodyPr wrap="none" rtlCol="0">
            <a:spAutoFit/>
          </a:bodyPr>
          <a:lstStyle/>
          <a:p>
            <a:r>
              <a:rPr lang="en-US" dirty="0">
                <a:hlinkClick r:id="rId3"/>
              </a:rPr>
              <a:t>Wrappable Vis (monash.edu)</a:t>
            </a:r>
            <a:r>
              <a:rPr lang="en-US" dirty="0"/>
              <a:t> </a:t>
            </a:r>
            <a:endParaRPr lang="en-US" dirty="0">
              <a:latin typeface="Avenir Next" panose="020B0503020202020204" pitchFamily="34" charset="0"/>
            </a:endParaRPr>
          </a:p>
        </p:txBody>
      </p:sp>
    </p:spTree>
    <p:extLst>
      <p:ext uri="{BB962C8B-B14F-4D97-AF65-F5344CB8AC3E}">
        <p14:creationId xmlns:p14="http://schemas.microsoft.com/office/powerpoint/2010/main" val="4221418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CC818-86A7-F14B-9B93-A1E5D92097CD}"/>
              </a:ext>
            </a:extLst>
          </p:cNvPr>
          <p:cNvPicPr>
            <a:picLocks noChangeAspect="1"/>
          </p:cNvPicPr>
          <p:nvPr/>
        </p:nvPicPr>
        <p:blipFill>
          <a:blip r:embed="rId2"/>
          <a:stretch>
            <a:fillRect/>
          </a:stretch>
        </p:blipFill>
        <p:spPr>
          <a:xfrm>
            <a:off x="694381" y="878188"/>
            <a:ext cx="11078842" cy="8401736"/>
          </a:xfrm>
          <a:prstGeom prst="rect">
            <a:avLst/>
          </a:prstGeom>
        </p:spPr>
      </p:pic>
    </p:spTree>
    <p:extLst>
      <p:ext uri="{BB962C8B-B14F-4D97-AF65-F5344CB8AC3E}">
        <p14:creationId xmlns:p14="http://schemas.microsoft.com/office/powerpoint/2010/main" val="3899200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CC98AA-070A-A94D-8501-25DFEE4EB944}"/>
              </a:ext>
            </a:extLst>
          </p:cNvPr>
          <p:cNvPicPr>
            <a:picLocks noChangeAspect="1"/>
          </p:cNvPicPr>
          <p:nvPr/>
        </p:nvPicPr>
        <p:blipFill>
          <a:blip r:embed="rId2"/>
          <a:stretch>
            <a:fillRect/>
          </a:stretch>
        </p:blipFill>
        <p:spPr>
          <a:xfrm>
            <a:off x="1517928" y="3335465"/>
            <a:ext cx="9156143" cy="3114761"/>
          </a:xfrm>
          <a:prstGeom prst="rect">
            <a:avLst/>
          </a:prstGeom>
        </p:spPr>
      </p:pic>
      <p:pic>
        <p:nvPicPr>
          <p:cNvPr id="5" name="Picture 4">
            <a:extLst>
              <a:ext uri="{FF2B5EF4-FFF2-40B4-BE49-F238E27FC236}">
                <a16:creationId xmlns:a16="http://schemas.microsoft.com/office/drawing/2014/main" id="{63FE59C0-1098-064D-BAF9-095B70F54D58}"/>
              </a:ext>
            </a:extLst>
          </p:cNvPr>
          <p:cNvPicPr>
            <a:picLocks noChangeAspect="1"/>
          </p:cNvPicPr>
          <p:nvPr/>
        </p:nvPicPr>
        <p:blipFill>
          <a:blip r:embed="rId3"/>
          <a:stretch>
            <a:fillRect/>
          </a:stretch>
        </p:blipFill>
        <p:spPr>
          <a:xfrm>
            <a:off x="1181099" y="637231"/>
            <a:ext cx="9829800" cy="2222500"/>
          </a:xfrm>
          <a:prstGeom prst="rect">
            <a:avLst/>
          </a:prstGeom>
        </p:spPr>
      </p:pic>
    </p:spTree>
    <p:extLst>
      <p:ext uri="{BB962C8B-B14F-4D97-AF65-F5344CB8AC3E}">
        <p14:creationId xmlns:p14="http://schemas.microsoft.com/office/powerpoint/2010/main" val="914847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What properties from </a:t>
            </a:r>
            <a:r>
              <a:rPr lang="en-US" sz="3200" dirty="0" err="1"/>
              <a:t>AutoAdmin’s</a:t>
            </a:r>
            <a:r>
              <a:rPr lang="en-US" sz="3200" dirty="0"/>
              <a:t> physical design problem are useful for optimizing human data interfaces?  What aspects of its optimization problem do NOT apply?</a:t>
            </a:r>
          </a:p>
        </p:txBody>
      </p:sp>
    </p:spTree>
    <p:extLst>
      <p:ext uri="{BB962C8B-B14F-4D97-AF65-F5344CB8AC3E}">
        <p14:creationId xmlns:p14="http://schemas.microsoft.com/office/powerpoint/2010/main" val="1529893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2">
            <a:extLst>
              <a:ext uri="{FF2B5EF4-FFF2-40B4-BE49-F238E27FC236}">
                <a16:creationId xmlns:a16="http://schemas.microsoft.com/office/drawing/2014/main" id="{B0E7B422-F4F1-7943-8AEE-A5ABB7BAB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635" y="1433265"/>
            <a:ext cx="6694365" cy="43513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9482F-2A2E-3A4A-99CC-304B9794502C}"/>
              </a:ext>
            </a:extLst>
          </p:cNvPr>
          <p:cNvSpPr txBox="1"/>
          <p:nvPr/>
        </p:nvSpPr>
        <p:spPr>
          <a:xfrm>
            <a:off x="5706779" y="4953605"/>
            <a:ext cx="6276077" cy="830997"/>
          </a:xfrm>
          <a:prstGeom prst="rect">
            <a:avLst/>
          </a:prstGeom>
          <a:noFill/>
          <a:ln>
            <a:noFill/>
          </a:ln>
        </p:spPr>
        <p:txBody>
          <a:bodyPr wrap="none" rtlCol="0">
            <a:spAutoFit/>
          </a:bodyPr>
          <a:lstStyle/>
          <a:p>
            <a:r>
              <a:rPr lang="en-US" sz="4800" dirty="0">
                <a:ln w="38100">
                  <a:solidFill>
                    <a:schemeClr val="tx1"/>
                  </a:solidFill>
                </a:ln>
                <a:solidFill>
                  <a:schemeClr val="bg1"/>
                </a:solidFill>
                <a:latin typeface="Impact" panose="020B0806030902050204" pitchFamily="34" charset="0"/>
              </a:rPr>
              <a:t>2 Thumbs 4 SPEAKING UP</a:t>
            </a:r>
          </a:p>
        </p:txBody>
      </p:sp>
    </p:spTree>
    <p:extLst>
      <p:ext uri="{BB962C8B-B14F-4D97-AF65-F5344CB8AC3E}">
        <p14:creationId xmlns:p14="http://schemas.microsoft.com/office/powerpoint/2010/main" val="4197638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properties from </a:t>
            </a:r>
            <a:r>
              <a:rPr lang="en-US" dirty="0" err="1"/>
              <a:t>AutoAdmin’s</a:t>
            </a:r>
            <a:r>
              <a:rPr lang="en-US" dirty="0"/>
              <a:t> physical design problem are useful for optimizing human data interfaces?  What aspects of its optimization problem do NOT apply?</a:t>
            </a:r>
          </a:p>
        </p:txBody>
      </p:sp>
    </p:spTree>
    <p:extLst>
      <p:ext uri="{BB962C8B-B14F-4D97-AF65-F5344CB8AC3E}">
        <p14:creationId xmlns:p14="http://schemas.microsoft.com/office/powerpoint/2010/main" val="376380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Columnar Execution</a:t>
            </a:r>
          </a:p>
        </p:txBody>
      </p:sp>
    </p:spTree>
    <p:extLst>
      <p:ext uri="{BB962C8B-B14F-4D97-AF65-F5344CB8AC3E}">
        <p14:creationId xmlns:p14="http://schemas.microsoft.com/office/powerpoint/2010/main" val="231277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In-person-only on Nov 3 after election holiday</a:t>
            </a:r>
          </a:p>
          <a:p>
            <a:pPr marL="0" indent="0">
              <a:buNone/>
            </a:pPr>
            <a:r>
              <a:rPr lang="en-US" dirty="0"/>
              <a:t>Spreadsheet assignment out!</a:t>
            </a:r>
          </a:p>
          <a:p>
            <a:pPr marL="0" indent="0">
              <a:buNone/>
            </a:pPr>
            <a:endParaRPr lang="en-US" dirty="0"/>
          </a:p>
        </p:txBody>
      </p:sp>
    </p:spTree>
    <p:extLst>
      <p:ext uri="{BB962C8B-B14F-4D97-AF65-F5344CB8AC3E}">
        <p14:creationId xmlns:p14="http://schemas.microsoft.com/office/powerpoint/2010/main" val="148290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5736-30C4-F143-83C1-2069C2F6FC76}"/>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E16E5D0-52E6-7D46-8E1D-5D900D9E56E2}"/>
              </a:ext>
            </a:extLst>
          </p:cNvPr>
          <p:cNvSpPr>
            <a:spLocks noGrp="1"/>
          </p:cNvSpPr>
          <p:nvPr>
            <p:ph idx="1"/>
          </p:nvPr>
        </p:nvSpPr>
        <p:spPr/>
        <p:txBody>
          <a:bodyPr/>
          <a:lstStyle/>
          <a:p>
            <a:pPr marL="0" indent="0">
              <a:buNone/>
            </a:pPr>
            <a:r>
              <a:rPr lang="en-US" dirty="0"/>
              <a:t>A4 due Tuesday 11:59PM EST</a:t>
            </a:r>
          </a:p>
          <a:p>
            <a:pPr marL="0" indent="0">
              <a:buNone/>
            </a:pPr>
            <a:r>
              <a:rPr lang="en-US" dirty="0"/>
              <a:t>Student &amp; guest classes after Weds</a:t>
            </a:r>
          </a:p>
          <a:p>
            <a:pPr marL="0" indent="0">
              <a:buNone/>
            </a:pPr>
            <a:r>
              <a:rPr lang="en-US" dirty="0"/>
              <a:t>Showcase on 12/6</a:t>
            </a:r>
          </a:p>
        </p:txBody>
      </p:sp>
      <p:pic>
        <p:nvPicPr>
          <p:cNvPr id="4" name="Picture 3">
            <a:extLst>
              <a:ext uri="{FF2B5EF4-FFF2-40B4-BE49-F238E27FC236}">
                <a16:creationId xmlns:a16="http://schemas.microsoft.com/office/drawing/2014/main" id="{6C7F10CA-27FE-AC45-B999-A663FD3AD207}"/>
              </a:ext>
            </a:extLst>
          </p:cNvPr>
          <p:cNvPicPr>
            <a:picLocks noChangeAspect="1"/>
          </p:cNvPicPr>
          <p:nvPr/>
        </p:nvPicPr>
        <p:blipFill rotWithShape="1">
          <a:blip r:embed="rId2"/>
          <a:srcRect r="46146"/>
          <a:stretch/>
        </p:blipFill>
        <p:spPr>
          <a:xfrm>
            <a:off x="6693108" y="1833351"/>
            <a:ext cx="5498892" cy="4343612"/>
          </a:xfrm>
          <a:prstGeom prst="rect">
            <a:avLst/>
          </a:prstGeom>
        </p:spPr>
      </p:pic>
    </p:spTree>
    <p:extLst>
      <p:ext uri="{BB962C8B-B14F-4D97-AF65-F5344CB8AC3E}">
        <p14:creationId xmlns:p14="http://schemas.microsoft.com/office/powerpoint/2010/main" val="1730659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The reading mentioned column groups.  What factors would determine the “best” column grouping?</a:t>
            </a:r>
          </a:p>
        </p:txBody>
      </p:sp>
    </p:spTree>
    <p:extLst>
      <p:ext uri="{BB962C8B-B14F-4D97-AF65-F5344CB8AC3E}">
        <p14:creationId xmlns:p14="http://schemas.microsoft.com/office/powerpoint/2010/main" val="3505384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02BB7615-D979-9F43-BD84-B57AF809B970}"/>
              </a:ext>
            </a:extLst>
          </p:cNvPr>
          <p:cNvPicPr>
            <a:picLocks noChangeAspect="1"/>
          </p:cNvPicPr>
          <p:nvPr/>
        </p:nvPicPr>
        <p:blipFill>
          <a:blip r:embed="rId2"/>
          <a:stretch>
            <a:fillRect/>
          </a:stretch>
        </p:blipFill>
        <p:spPr>
          <a:xfrm>
            <a:off x="5794012" y="1796070"/>
            <a:ext cx="5831893" cy="3265860"/>
          </a:xfrm>
          <a:prstGeom prst="rect">
            <a:avLst/>
          </a:prstGeom>
        </p:spPr>
      </p:pic>
    </p:spTree>
    <p:extLst>
      <p:ext uri="{BB962C8B-B14F-4D97-AF65-F5344CB8AC3E}">
        <p14:creationId xmlns:p14="http://schemas.microsoft.com/office/powerpoint/2010/main" val="2294972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reading mentioned column groups.  What factors would determine the “best” column grouping?</a:t>
            </a:r>
          </a:p>
        </p:txBody>
      </p:sp>
    </p:spTree>
    <p:extLst>
      <p:ext uri="{BB962C8B-B14F-4D97-AF65-F5344CB8AC3E}">
        <p14:creationId xmlns:p14="http://schemas.microsoft.com/office/powerpoint/2010/main" val="3810624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0934-8E12-1F4B-BAC1-89C07D5B7ED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2288FE-04F4-234A-A45B-366A42321B42}"/>
              </a:ext>
            </a:extLst>
          </p:cNvPr>
          <p:cNvPicPr>
            <a:picLocks noGrp="1" noChangeAspect="1"/>
          </p:cNvPicPr>
          <p:nvPr>
            <p:ph idx="1"/>
          </p:nvPr>
        </p:nvPicPr>
        <p:blipFill>
          <a:blip r:embed="rId2"/>
          <a:stretch>
            <a:fillRect/>
          </a:stretch>
        </p:blipFill>
        <p:spPr>
          <a:xfrm>
            <a:off x="-815293" y="855787"/>
            <a:ext cx="13465885" cy="3821723"/>
          </a:xfrm>
        </p:spPr>
      </p:pic>
      <p:sp>
        <p:nvSpPr>
          <p:cNvPr id="6" name="TextBox 5">
            <a:extLst>
              <a:ext uri="{FF2B5EF4-FFF2-40B4-BE49-F238E27FC236}">
                <a16:creationId xmlns:a16="http://schemas.microsoft.com/office/drawing/2014/main" id="{969845E1-0143-8D49-82EF-E1CEDDF211D5}"/>
              </a:ext>
            </a:extLst>
          </p:cNvPr>
          <p:cNvSpPr txBox="1"/>
          <p:nvPr/>
        </p:nvSpPr>
        <p:spPr>
          <a:xfrm>
            <a:off x="515274" y="5334000"/>
            <a:ext cx="11161453" cy="584775"/>
          </a:xfrm>
          <a:prstGeom prst="rect">
            <a:avLst/>
          </a:prstGeom>
          <a:noFill/>
        </p:spPr>
        <p:txBody>
          <a:bodyPr wrap="none" rtlCol="0">
            <a:spAutoFit/>
          </a:bodyPr>
          <a:lstStyle/>
          <a:p>
            <a:pPr algn="l"/>
            <a:r>
              <a:rPr lang="en-US" sz="3200" dirty="0">
                <a:latin typeface="Avenir Next" panose="020B0503020202020204" pitchFamily="34" charset="0"/>
              </a:rPr>
              <a:t>SELECT a, b, …. FROM data WHERE a &gt; ? and b &gt; ? and ….</a:t>
            </a:r>
          </a:p>
        </p:txBody>
      </p:sp>
    </p:spTree>
    <p:extLst>
      <p:ext uri="{BB962C8B-B14F-4D97-AF65-F5344CB8AC3E}">
        <p14:creationId xmlns:p14="http://schemas.microsoft.com/office/powerpoint/2010/main" val="273770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8BD091-E62B-F34C-8951-46027F736DE8}"/>
              </a:ext>
            </a:extLst>
          </p:cNvPr>
          <p:cNvPicPr>
            <a:picLocks noChangeAspect="1"/>
          </p:cNvPicPr>
          <p:nvPr/>
        </p:nvPicPr>
        <p:blipFill>
          <a:blip r:embed="rId2"/>
          <a:stretch>
            <a:fillRect/>
          </a:stretch>
        </p:blipFill>
        <p:spPr>
          <a:xfrm>
            <a:off x="371061" y="0"/>
            <a:ext cx="11449878" cy="6858000"/>
          </a:xfrm>
          <a:prstGeom prst="rect">
            <a:avLst/>
          </a:prstGeom>
        </p:spPr>
      </p:pic>
    </p:spTree>
    <p:extLst>
      <p:ext uri="{BB962C8B-B14F-4D97-AF65-F5344CB8AC3E}">
        <p14:creationId xmlns:p14="http://schemas.microsoft.com/office/powerpoint/2010/main" val="3479374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7803-50B1-4D47-97D9-B83DD08227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670115-E006-664F-8A5D-51C56F54257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E12BAC-C306-2F42-A776-00B870FF0A6C}"/>
              </a:ext>
            </a:extLst>
          </p:cNvPr>
          <p:cNvPicPr>
            <a:picLocks noChangeAspect="1"/>
          </p:cNvPicPr>
          <p:nvPr/>
        </p:nvPicPr>
        <p:blipFill>
          <a:blip r:embed="rId2"/>
          <a:stretch>
            <a:fillRect/>
          </a:stretch>
        </p:blipFill>
        <p:spPr>
          <a:xfrm>
            <a:off x="0" y="111662"/>
            <a:ext cx="12192000" cy="6634675"/>
          </a:xfrm>
          <a:prstGeom prst="rect">
            <a:avLst/>
          </a:prstGeom>
        </p:spPr>
      </p:pic>
    </p:spTree>
    <p:extLst>
      <p:ext uri="{BB962C8B-B14F-4D97-AF65-F5344CB8AC3E}">
        <p14:creationId xmlns:p14="http://schemas.microsoft.com/office/powerpoint/2010/main" val="3910388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Approximation and Materialization</a:t>
            </a:r>
          </a:p>
        </p:txBody>
      </p:sp>
    </p:spTree>
    <p:extLst>
      <p:ext uri="{BB962C8B-B14F-4D97-AF65-F5344CB8AC3E}">
        <p14:creationId xmlns:p14="http://schemas.microsoft.com/office/powerpoint/2010/main" val="920272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err="1"/>
              <a:t>Haoran</a:t>
            </a:r>
            <a:r>
              <a:rPr lang="en-US" dirty="0"/>
              <a:t> Pu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2932136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10161494" cy="4351338"/>
          </a:xfrm>
        </p:spPr>
        <p:txBody>
          <a:bodyPr>
            <a:normAutofit/>
          </a:bodyPr>
          <a:lstStyle/>
          <a:p>
            <a:pPr marL="0" indent="0">
              <a:buNone/>
            </a:pPr>
            <a:r>
              <a:rPr lang="en-US" dirty="0"/>
              <a:t>Sample creation takes a significant amount of time (5-30 minutes)… It doesn't seem like we would use </a:t>
            </a:r>
            <a:r>
              <a:rPr lang="en-US" dirty="0" err="1"/>
              <a:t>BlinkDB</a:t>
            </a:r>
            <a:r>
              <a:rPr lang="en-US" dirty="0"/>
              <a:t> for analytical workloads in which new data is always incoming. </a:t>
            </a:r>
          </a:p>
          <a:p>
            <a:pPr marL="0" indent="0">
              <a:buNone/>
            </a:pPr>
            <a:endParaRPr lang="en-US" dirty="0"/>
          </a:p>
        </p:txBody>
      </p:sp>
    </p:spTree>
    <p:extLst>
      <p:ext uri="{BB962C8B-B14F-4D97-AF65-F5344CB8AC3E}">
        <p14:creationId xmlns:p14="http://schemas.microsoft.com/office/powerpoint/2010/main" val="1641653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3346342" cy="4351338"/>
          </a:xfrm>
        </p:spPr>
        <p:txBody>
          <a:bodyPr>
            <a:normAutofit/>
          </a:bodyPr>
          <a:lstStyle/>
          <a:p>
            <a:pPr marL="0" indent="0">
              <a:buNone/>
            </a:pPr>
            <a:r>
              <a:rPr lang="en-US" sz="2400" dirty="0"/>
              <a:t>Data cubes are no good for non-expert. As users have to define key measurements for the data cube. This means the </a:t>
            </a:r>
            <a:r>
              <a:rPr lang="en-US" sz="2400" dirty="0">
                <a:highlight>
                  <a:srgbClr val="FFFF00"/>
                </a:highlight>
              </a:rPr>
              <a:t>interface user should be professional </a:t>
            </a:r>
            <a:r>
              <a:rPr lang="en-US" sz="2400" dirty="0"/>
              <a:t>rather than a user who just wants to explore the data set. </a:t>
            </a:r>
          </a:p>
        </p:txBody>
      </p:sp>
      <p:pic>
        <p:nvPicPr>
          <p:cNvPr id="1026" name="Picture 2">
            <a:extLst>
              <a:ext uri="{FF2B5EF4-FFF2-40B4-BE49-F238E27FC236}">
                <a16:creationId xmlns:a16="http://schemas.microsoft.com/office/drawing/2014/main" id="{09BE3C9C-3BE8-5F4B-BEFA-4C4122147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436"/>
          <a:stretch/>
        </p:blipFill>
        <p:spPr bwMode="auto">
          <a:xfrm>
            <a:off x="5796366" y="2855522"/>
            <a:ext cx="6057712" cy="3857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B3D531-2464-2C4E-954E-5D392CC8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19" y="0"/>
            <a:ext cx="4510006" cy="285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8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18FD-62A3-614C-B94E-7052A3CC32CB}"/>
              </a:ext>
            </a:extLst>
          </p:cNvPr>
          <p:cNvSpPr>
            <a:spLocks noGrp="1"/>
          </p:cNvSpPr>
          <p:nvPr>
            <p:ph type="title"/>
          </p:nvPr>
        </p:nvSpPr>
        <p:spPr/>
        <p:txBody>
          <a:bodyPr/>
          <a:lstStyle/>
          <a:p>
            <a:r>
              <a:rPr lang="en-US" dirty="0"/>
              <a:t>A4</a:t>
            </a:r>
          </a:p>
        </p:txBody>
      </p:sp>
      <p:sp>
        <p:nvSpPr>
          <p:cNvPr id="3" name="Content Placeholder 2">
            <a:extLst>
              <a:ext uri="{FF2B5EF4-FFF2-40B4-BE49-F238E27FC236}">
                <a16:creationId xmlns:a16="http://schemas.microsoft.com/office/drawing/2014/main" id="{1FDB0182-5136-E344-B2EE-70FC2BC3B270}"/>
              </a:ext>
            </a:extLst>
          </p:cNvPr>
          <p:cNvSpPr>
            <a:spLocks noGrp="1"/>
          </p:cNvSpPr>
          <p:nvPr>
            <p:ph idx="1"/>
          </p:nvPr>
        </p:nvSpPr>
        <p:spPr/>
        <p:txBody>
          <a:bodyPr/>
          <a:lstStyle/>
          <a:p>
            <a:pPr marL="0" indent="0" algn="ctr">
              <a:buNone/>
            </a:pPr>
            <a:endParaRPr lang="en-US" dirty="0"/>
          </a:p>
          <a:p>
            <a:pPr marL="0" indent="0" algn="ctr">
              <a:buNone/>
            </a:pPr>
            <a:r>
              <a:rPr lang="en-US" dirty="0"/>
              <a:t>Run locally using </a:t>
            </a:r>
            <a:r>
              <a:rPr lang="en-US" dirty="0" err="1"/>
              <a:t>duckdb</a:t>
            </a:r>
            <a:endParaRPr lang="en-US" dirty="0"/>
          </a:p>
          <a:p>
            <a:pPr marL="0" indent="0">
              <a:buNone/>
            </a:pPr>
            <a:endParaRPr lang="en-US" dirty="0"/>
          </a:p>
          <a:p>
            <a:pPr marL="0" indent="0" algn="ctr">
              <a:buNone/>
            </a:pPr>
            <a:r>
              <a:rPr lang="en-US" dirty="0"/>
              <a:t>https://</a:t>
            </a:r>
            <a:r>
              <a:rPr lang="en-US" dirty="0" err="1"/>
              <a:t>github.com</a:t>
            </a:r>
            <a:r>
              <a:rPr lang="en-US" dirty="0"/>
              <a:t>/</a:t>
            </a:r>
            <a:r>
              <a:rPr lang="en-US" dirty="0" err="1"/>
              <a:t>columbiaviz</a:t>
            </a:r>
            <a:r>
              <a:rPr lang="en-US" dirty="0"/>
              <a:t>/</a:t>
            </a:r>
            <a:r>
              <a:rPr lang="en-US" dirty="0" err="1"/>
              <a:t>dbt</a:t>
            </a:r>
            <a:r>
              <a:rPr lang="en-US" dirty="0"/>
              <a:t>-assignment</a:t>
            </a:r>
          </a:p>
          <a:p>
            <a:endParaRPr lang="en-US" dirty="0"/>
          </a:p>
        </p:txBody>
      </p:sp>
    </p:spTree>
    <p:extLst>
      <p:ext uri="{BB962C8B-B14F-4D97-AF65-F5344CB8AC3E}">
        <p14:creationId xmlns:p14="http://schemas.microsoft.com/office/powerpoint/2010/main" val="2253260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803-8718-864D-8D0D-1607403E8D13}"/>
              </a:ext>
            </a:extLst>
          </p:cNvPr>
          <p:cNvSpPr>
            <a:spLocks noGrp="1"/>
          </p:cNvSpPr>
          <p:nvPr>
            <p:ph type="title"/>
          </p:nvPr>
        </p:nvSpPr>
        <p:spPr/>
        <p:txBody>
          <a:bodyPr/>
          <a:lstStyle/>
          <a:p>
            <a:r>
              <a:rPr lang="en-US" dirty="0"/>
              <a:t>Malloy from Looker</a:t>
            </a:r>
          </a:p>
        </p:txBody>
      </p:sp>
      <p:sp>
        <p:nvSpPr>
          <p:cNvPr id="3" name="Content Placeholder 2">
            <a:extLst>
              <a:ext uri="{FF2B5EF4-FFF2-40B4-BE49-F238E27FC236}">
                <a16:creationId xmlns:a16="http://schemas.microsoft.com/office/drawing/2014/main" id="{3B4ADFF9-25B0-1545-A42A-DA0863D6FDC1}"/>
              </a:ext>
            </a:extLst>
          </p:cNvPr>
          <p:cNvSpPr>
            <a:spLocks noGrp="1"/>
          </p:cNvSpPr>
          <p:nvPr>
            <p:ph idx="1"/>
          </p:nvPr>
        </p:nvSpPr>
        <p:spPr>
          <a:xfrm>
            <a:off x="838200" y="1559859"/>
            <a:ext cx="10515600" cy="5029200"/>
          </a:xfrm>
        </p:spPr>
        <p:txBody>
          <a:bodyPr>
            <a:normAutofit fontScale="92500" lnSpcReduction="10000"/>
          </a:bodyPr>
          <a:lstStyle/>
          <a:p>
            <a:pPr marL="0" indent="0" algn="ctr">
              <a:buNone/>
            </a:pPr>
            <a:r>
              <a:rPr lang="en-US" i="1" dirty="0"/>
              <a:t>SQL is complete but ugly: </a:t>
            </a:r>
          </a:p>
          <a:p>
            <a:pPr marL="0" indent="0" algn="ctr">
              <a:buNone/>
            </a:pPr>
            <a:r>
              <a:rPr lang="en-US" i="1" dirty="0"/>
              <a:t>everything is expressible, but nothing is reusable; </a:t>
            </a:r>
          </a:p>
          <a:p>
            <a:pPr marL="0" indent="0" algn="ctr">
              <a:buNone/>
            </a:pPr>
            <a:r>
              <a:rPr lang="en-US" i="1" dirty="0"/>
              <a:t>simple ideas are complex to express; </a:t>
            </a:r>
          </a:p>
          <a:p>
            <a:pPr marL="0" indent="0" algn="ctr">
              <a:buNone/>
            </a:pPr>
            <a:r>
              <a:rPr lang="en-US" i="1" dirty="0"/>
              <a:t>the language is verbose and lacks smart defaults. </a:t>
            </a:r>
          </a:p>
          <a:p>
            <a:pPr marL="0" indent="0" algn="ctr">
              <a:buNone/>
            </a:pPr>
            <a:endParaRPr lang="en-US" dirty="0"/>
          </a:p>
          <a:p>
            <a:pPr marL="0" indent="0">
              <a:buNone/>
            </a:pPr>
            <a:r>
              <a:rPr lang="en-US" dirty="0">
                <a:latin typeface="Consolas" panose="020B0609020204030204" pitchFamily="49" charset="0"/>
                <a:cs typeface="Consolas" panose="020B0609020204030204" pitchFamily="49" charset="0"/>
              </a:rPr>
              <a:t>explore '</a:t>
            </a:r>
            <a:r>
              <a:rPr lang="en-US" dirty="0" err="1">
                <a:latin typeface="Consolas" panose="020B0609020204030204" pitchFamily="49" charset="0"/>
                <a:cs typeface="Consolas" panose="020B0609020204030204" pitchFamily="49" charset="0"/>
              </a:rPr>
              <a:t>malloy-data.ecomm.order_items</a:t>
            </a:r>
            <a:r>
              <a:rPr lang="en-US" dirty="0">
                <a:latin typeface="Consolas" panose="020B0609020204030204" pitchFamily="49" charset="0"/>
                <a:cs typeface="Consolas" panose="020B0609020204030204" pitchFamily="49" charset="0"/>
              </a:rPr>
              <a:t>' | reduce </a:t>
            </a:r>
          </a:p>
          <a:p>
            <a:pPr marL="0" indent="0">
              <a:buNone/>
            </a:pPr>
            <a:r>
              <a:rPr lang="en-US" dirty="0">
                <a:latin typeface="Consolas" panose="020B0609020204030204" pitchFamily="49" charset="0"/>
                <a:cs typeface="Consolas" panose="020B0609020204030204" pitchFamily="49" charset="0"/>
              </a:rPr>
              <a:t>  status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order_item_count</a:t>
            </a:r>
            <a:r>
              <a:rPr lang="en-US" dirty="0">
                <a:latin typeface="Consolas" panose="020B0609020204030204" pitchFamily="49" charset="0"/>
                <a:cs typeface="Consolas" panose="020B0609020204030204" pitchFamily="49" charset="0"/>
              </a:rPr>
              <a:t> is count(*)</a:t>
            </a:r>
          </a:p>
          <a:p>
            <a:pPr marL="0" indent="0">
              <a:buNone/>
            </a:pPr>
            <a:endParaRPr lang="en-US" dirty="0"/>
          </a:p>
          <a:p>
            <a:pPr marL="0" indent="0">
              <a:buNone/>
            </a:pPr>
            <a:endParaRPr lang="en-US" dirty="0"/>
          </a:p>
          <a:p>
            <a:pPr marL="0" indent="0" algn="ctr">
              <a:buNone/>
            </a:pPr>
            <a:r>
              <a:rPr lang="en-US" dirty="0"/>
              <a:t>https://</a:t>
            </a:r>
            <a:r>
              <a:rPr lang="en-US" dirty="0" err="1"/>
              <a:t>github.com</a:t>
            </a:r>
            <a:r>
              <a:rPr lang="en-US" dirty="0"/>
              <a:t>/looker-open-source/</a:t>
            </a:r>
            <a:r>
              <a:rPr lang="en-US" dirty="0" err="1"/>
              <a:t>malloy</a:t>
            </a:r>
            <a:endParaRPr lang="en-US" dirty="0"/>
          </a:p>
        </p:txBody>
      </p:sp>
    </p:spTree>
    <p:extLst>
      <p:ext uri="{BB962C8B-B14F-4D97-AF65-F5344CB8AC3E}">
        <p14:creationId xmlns:p14="http://schemas.microsoft.com/office/powerpoint/2010/main" val="2282149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sz="3200" dirty="0"/>
          </a:p>
          <a:p>
            <a:pPr marL="0" indent="0" algn="ctr">
              <a:buNone/>
            </a:pPr>
            <a:endParaRPr lang="en-US" sz="3200" dirty="0"/>
          </a:p>
          <a:p>
            <a:pPr marL="0" indent="0" algn="ctr">
              <a:buNone/>
            </a:pPr>
            <a:r>
              <a:rPr lang="en-US" sz="3200" dirty="0"/>
              <a:t>What interface characteristics make approximation </a:t>
            </a:r>
          </a:p>
          <a:p>
            <a:pPr marL="0" indent="0" algn="ctr">
              <a:buNone/>
            </a:pPr>
            <a:r>
              <a:rPr lang="en-US" sz="3200" dirty="0"/>
              <a:t>more applicable than building data cubes (or vice versa)?</a:t>
            </a:r>
          </a:p>
          <a:p>
            <a:pPr marL="0" indent="0" algn="ctr">
              <a:buNone/>
            </a:pPr>
            <a:r>
              <a:rPr lang="en-US" sz="3200" dirty="0"/>
              <a:t> ​Construct an example</a:t>
            </a:r>
          </a:p>
        </p:txBody>
      </p:sp>
    </p:spTree>
    <p:extLst>
      <p:ext uri="{BB962C8B-B14F-4D97-AF65-F5344CB8AC3E}">
        <p14:creationId xmlns:p14="http://schemas.microsoft.com/office/powerpoint/2010/main" val="1274875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59B042D-1DEE-0247-B7E8-5E2A84B328AE}"/>
              </a:ext>
            </a:extLst>
          </p:cNvPr>
          <p:cNvPicPr>
            <a:picLocks noChangeAspect="1"/>
          </p:cNvPicPr>
          <p:nvPr/>
        </p:nvPicPr>
        <p:blipFill>
          <a:blip r:embed="rId2"/>
          <a:stretch>
            <a:fillRect/>
          </a:stretch>
        </p:blipFill>
        <p:spPr>
          <a:xfrm>
            <a:off x="6096000" y="889000"/>
            <a:ext cx="6096000" cy="5080000"/>
          </a:xfrm>
          <a:prstGeom prst="rect">
            <a:avLst/>
          </a:prstGeom>
        </p:spPr>
      </p:pic>
    </p:spTree>
    <p:extLst>
      <p:ext uri="{BB962C8B-B14F-4D97-AF65-F5344CB8AC3E}">
        <p14:creationId xmlns:p14="http://schemas.microsoft.com/office/powerpoint/2010/main" val="652374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dirty="0"/>
          </a:p>
          <a:p>
            <a:pPr marL="0" indent="0" algn="ctr">
              <a:buNone/>
            </a:pPr>
            <a:endParaRPr lang="en-US" dirty="0"/>
          </a:p>
          <a:p>
            <a:pPr marL="0" indent="0" algn="ctr">
              <a:buNone/>
            </a:pPr>
            <a:r>
              <a:rPr lang="en-US" dirty="0"/>
              <a:t>What interface characteristics make approximation </a:t>
            </a:r>
          </a:p>
          <a:p>
            <a:pPr marL="0" indent="0" algn="ctr">
              <a:buNone/>
            </a:pPr>
            <a:r>
              <a:rPr lang="en-US" dirty="0"/>
              <a:t>more applicable than building data cubes (or vice versa)?</a:t>
            </a:r>
          </a:p>
          <a:p>
            <a:pPr marL="0" indent="0" algn="ctr">
              <a:buNone/>
            </a:pPr>
            <a:r>
              <a:rPr lang="en-US" dirty="0"/>
              <a:t> ​Construct an example</a:t>
            </a:r>
          </a:p>
        </p:txBody>
      </p:sp>
    </p:spTree>
    <p:extLst>
      <p:ext uri="{BB962C8B-B14F-4D97-AF65-F5344CB8AC3E}">
        <p14:creationId xmlns:p14="http://schemas.microsoft.com/office/powerpoint/2010/main" val="375142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11</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Optimization Overview and Col Stores</a:t>
            </a:r>
          </a:p>
        </p:txBody>
      </p:sp>
    </p:spTree>
    <p:extLst>
      <p:ext uri="{BB962C8B-B14F-4D97-AF65-F5344CB8AC3E}">
        <p14:creationId xmlns:p14="http://schemas.microsoft.com/office/powerpoint/2010/main" val="391013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Jeffrey Tao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591237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sp>
        <p:nvSpPr>
          <p:cNvPr id="9" name="TextBox 8">
            <a:extLst>
              <a:ext uri="{FF2B5EF4-FFF2-40B4-BE49-F238E27FC236}">
                <a16:creationId xmlns:a16="http://schemas.microsoft.com/office/drawing/2014/main" id="{9E6008C6-F94B-8B4E-AE08-DB4DB0BF09A4}"/>
              </a:ext>
            </a:extLst>
          </p:cNvPr>
          <p:cNvSpPr txBox="1"/>
          <p:nvPr/>
        </p:nvSpPr>
        <p:spPr>
          <a:xfrm>
            <a:off x="8847240" y="3917846"/>
            <a:ext cx="2044599" cy="923330"/>
          </a:xfrm>
          <a:prstGeom prst="rect">
            <a:avLst/>
          </a:prstGeom>
          <a:noFill/>
        </p:spPr>
        <p:txBody>
          <a:bodyPr wrap="none" rtlCol="0">
            <a:spAutoFit/>
          </a:bodyPr>
          <a:lstStyle/>
          <a:p>
            <a:pPr algn="l"/>
            <a:r>
              <a:rPr lang="en-US" dirty="0">
                <a:latin typeface="Avenir Next" panose="020B0503020202020204" pitchFamily="34" charset="0"/>
              </a:rPr>
              <a:t>Is it novel?</a:t>
            </a:r>
          </a:p>
          <a:p>
            <a:pPr algn="l"/>
            <a:r>
              <a:rPr lang="en-US" dirty="0">
                <a:latin typeface="Avenir Next" panose="020B0503020202020204" pitchFamily="34" charset="0"/>
              </a:rPr>
              <a:t>Is it worth asking?</a:t>
            </a:r>
          </a:p>
          <a:p>
            <a:pPr algn="l"/>
            <a:r>
              <a:rPr lang="en-US" dirty="0">
                <a:latin typeface="Avenir Next" panose="020B0503020202020204" pitchFamily="34" charset="0"/>
              </a:rPr>
              <a:t>Is it answerable?</a:t>
            </a:r>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flipH="1">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2D9DDAA-9015-4443-9269-326426CF3266}"/>
              </a:ext>
            </a:extLst>
          </p:cNvPr>
          <p:cNvSpPr txBox="1"/>
          <p:nvPr/>
        </p:nvSpPr>
        <p:spPr>
          <a:xfrm>
            <a:off x="8847240" y="2384322"/>
            <a:ext cx="1374543" cy="369332"/>
          </a:xfrm>
          <a:prstGeom prst="rect">
            <a:avLst/>
          </a:prstGeom>
          <a:noFill/>
        </p:spPr>
        <p:txBody>
          <a:bodyPr wrap="none" rtlCol="0">
            <a:spAutoFit/>
          </a:bodyPr>
          <a:lstStyle/>
          <a:p>
            <a:pPr algn="l"/>
            <a:r>
              <a:rPr lang="en-US" dirty="0">
                <a:latin typeface="Avenir Next" panose="020B0503020202020204" pitchFamily="34" charset="0"/>
              </a:rPr>
              <a:t>Start HERE!</a:t>
            </a:r>
          </a:p>
        </p:txBody>
      </p:sp>
      <p:sp>
        <p:nvSpPr>
          <p:cNvPr id="16" name="TextBox 15">
            <a:extLst>
              <a:ext uri="{FF2B5EF4-FFF2-40B4-BE49-F238E27FC236}">
                <a16:creationId xmlns:a16="http://schemas.microsoft.com/office/drawing/2014/main" id="{EE97EDA9-4B26-C548-AD40-8D4461BE43ED}"/>
              </a:ext>
            </a:extLst>
          </p:cNvPr>
          <p:cNvSpPr txBox="1"/>
          <p:nvPr/>
        </p:nvSpPr>
        <p:spPr>
          <a:xfrm>
            <a:off x="4850508" y="2384322"/>
            <a:ext cx="1216039" cy="369332"/>
          </a:xfrm>
          <a:prstGeom prst="rect">
            <a:avLst/>
          </a:prstGeom>
          <a:noFill/>
        </p:spPr>
        <p:txBody>
          <a:bodyPr wrap="none" rtlCol="0">
            <a:spAutoFit/>
          </a:bodyPr>
          <a:lstStyle/>
          <a:p>
            <a:pPr algn="l"/>
            <a:r>
              <a:rPr lang="en-US" dirty="0">
                <a:latin typeface="Avenir Next" panose="020B0503020202020204" pitchFamily="34" charset="0"/>
              </a:rPr>
              <a:t>Not Here!</a:t>
            </a:r>
          </a:p>
        </p:txBody>
      </p:sp>
    </p:spTree>
    <p:extLst>
      <p:ext uri="{BB962C8B-B14F-4D97-AF65-F5344CB8AC3E}">
        <p14:creationId xmlns:p14="http://schemas.microsoft.com/office/powerpoint/2010/main" val="18958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FAAD-6313-6C4D-B626-E352A841D165}"/>
              </a:ext>
            </a:extLst>
          </p:cNvPr>
          <p:cNvSpPr>
            <a:spLocks noGrp="1"/>
          </p:cNvSpPr>
          <p:nvPr>
            <p:ph type="title"/>
          </p:nvPr>
        </p:nvSpPr>
        <p:spPr/>
        <p:txBody>
          <a:bodyPr/>
          <a:lstStyle/>
          <a:p>
            <a:r>
              <a:rPr lang="en-US" dirty="0"/>
              <a:t>Reviews</a:t>
            </a:r>
          </a:p>
        </p:txBody>
      </p:sp>
      <p:sp>
        <p:nvSpPr>
          <p:cNvPr id="3" name="Content Placeholder 2">
            <a:extLst>
              <a:ext uri="{FF2B5EF4-FFF2-40B4-BE49-F238E27FC236}">
                <a16:creationId xmlns:a16="http://schemas.microsoft.com/office/drawing/2014/main" id="{D5B90AA0-038D-9A43-8BF9-733F5958564D}"/>
              </a:ext>
            </a:extLst>
          </p:cNvPr>
          <p:cNvSpPr>
            <a:spLocks noGrp="1"/>
          </p:cNvSpPr>
          <p:nvPr>
            <p:ph sz="half" idx="1"/>
          </p:nvPr>
        </p:nvSpPr>
        <p:spPr/>
        <p:txBody>
          <a:bodyPr>
            <a:normAutofit/>
          </a:bodyPr>
          <a:lstStyle/>
          <a:p>
            <a:pPr marL="0" indent="0">
              <a:buNone/>
            </a:pPr>
            <a:r>
              <a:rPr lang="en-US" b="1" dirty="0"/>
              <a:t>Data</a:t>
            </a:r>
            <a:r>
              <a:rPr lang="en-US" dirty="0"/>
              <a:t> (model, size, shape)</a:t>
            </a:r>
          </a:p>
          <a:p>
            <a:pPr marL="0" indent="0">
              <a:buNone/>
            </a:pPr>
            <a:endParaRPr lang="en-US" dirty="0"/>
          </a:p>
          <a:p>
            <a:pPr marL="0" indent="0">
              <a:buNone/>
            </a:pPr>
            <a:r>
              <a:rPr lang="en-US" b="1" dirty="0"/>
              <a:t>Queries</a:t>
            </a:r>
          </a:p>
          <a:p>
            <a:r>
              <a:rPr lang="en-US" dirty="0"/>
              <a:t>Ops supported by interface</a:t>
            </a:r>
          </a:p>
          <a:p>
            <a:r>
              <a:rPr lang="en-US" dirty="0"/>
              <a:t>Formulas</a:t>
            </a:r>
          </a:p>
          <a:p>
            <a:r>
              <a:rPr lang="en-US" dirty="0"/>
              <a:t>Query structure/exec plan</a:t>
            </a:r>
          </a:p>
          <a:p>
            <a:endParaRPr lang="en-US" dirty="0"/>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0CC86B48-BFBE-5542-A5E4-1D186800B70E}"/>
              </a:ext>
            </a:extLst>
          </p:cNvPr>
          <p:cNvSpPr>
            <a:spLocks noGrp="1"/>
          </p:cNvSpPr>
          <p:nvPr>
            <p:ph sz="half" idx="2"/>
          </p:nvPr>
        </p:nvSpPr>
        <p:spPr>
          <a:xfrm>
            <a:off x="6172200" y="1825625"/>
            <a:ext cx="5792492" cy="4351338"/>
          </a:xfrm>
        </p:spPr>
        <p:txBody>
          <a:bodyPr>
            <a:normAutofit/>
          </a:bodyPr>
          <a:lstStyle/>
          <a:p>
            <a:pPr marL="0" indent="0">
              <a:buNone/>
            </a:pPr>
            <a:r>
              <a:rPr lang="en-US" b="1" dirty="0"/>
              <a:t>User</a:t>
            </a:r>
          </a:p>
          <a:p>
            <a:r>
              <a:rPr lang="en-US" dirty="0"/>
              <a:t>What’s acceptable (acc, latency)?</a:t>
            </a:r>
          </a:p>
          <a:p>
            <a:r>
              <a:rPr lang="en-US" dirty="0"/>
              <a:t>What they want (deep vs wide?)</a:t>
            </a:r>
          </a:p>
          <a:p>
            <a:r>
              <a:rPr lang="en-US" dirty="0"/>
              <a:t>Preferences</a:t>
            </a:r>
          </a:p>
          <a:p>
            <a:endParaRPr lang="en-US" dirty="0"/>
          </a:p>
          <a:p>
            <a:pPr marL="0" indent="0">
              <a:buNone/>
            </a:pPr>
            <a:r>
              <a:rPr lang="en-US" b="1" dirty="0"/>
              <a:t>Resources</a:t>
            </a:r>
          </a:p>
          <a:p>
            <a:r>
              <a:rPr lang="en-US" dirty="0"/>
              <a:t>To train user models, precompute, </a:t>
            </a:r>
            <a:r>
              <a:rPr lang="en-US" dirty="0" err="1"/>
              <a:t>etc</a:t>
            </a:r>
            <a:endParaRPr lang="en-US" dirty="0"/>
          </a:p>
        </p:txBody>
      </p:sp>
    </p:spTree>
    <p:extLst>
      <p:ext uri="{BB962C8B-B14F-4D97-AF65-F5344CB8AC3E}">
        <p14:creationId xmlns:p14="http://schemas.microsoft.com/office/powerpoint/2010/main" val="406157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702285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71D5-6315-B548-90BC-26826F9E88BE}"/>
              </a:ext>
            </a:extLst>
          </p:cNvPr>
          <p:cNvSpPr>
            <a:spLocks noGrp="1"/>
          </p:cNvSpPr>
          <p:nvPr>
            <p:ph type="title"/>
          </p:nvPr>
        </p:nvSpPr>
        <p:spPr/>
        <p:txBody>
          <a:bodyPr/>
          <a:lstStyle/>
          <a:p>
            <a:r>
              <a:rPr lang="en-US" dirty="0"/>
              <a:t>Reviews</a:t>
            </a:r>
          </a:p>
        </p:txBody>
      </p:sp>
      <p:sp>
        <p:nvSpPr>
          <p:cNvPr id="3" name="Content Placeholder 2">
            <a:extLst>
              <a:ext uri="{FF2B5EF4-FFF2-40B4-BE49-F238E27FC236}">
                <a16:creationId xmlns:a16="http://schemas.microsoft.com/office/drawing/2014/main" id="{202B84EB-1029-D54C-941E-53DE61C931BF}"/>
              </a:ext>
            </a:extLst>
          </p:cNvPr>
          <p:cNvSpPr>
            <a:spLocks noGrp="1"/>
          </p:cNvSpPr>
          <p:nvPr>
            <p:ph idx="1"/>
          </p:nvPr>
        </p:nvSpPr>
        <p:spPr/>
        <p:txBody>
          <a:bodyPr>
            <a:normAutofit fontScale="85000" lnSpcReduction="20000"/>
          </a:bodyPr>
          <a:lstStyle/>
          <a:p>
            <a:pPr marL="0" indent="0">
              <a:buNone/>
            </a:pPr>
            <a:r>
              <a:rPr lang="en-US" dirty="0"/>
              <a:t>Harassment in video game chat rooms</a:t>
            </a:r>
          </a:p>
          <a:p>
            <a:pPr marL="0" indent="0">
              <a:buNone/>
            </a:pPr>
            <a:r>
              <a:rPr lang="en-US" dirty="0"/>
              <a:t>Software product user evaluation</a:t>
            </a:r>
          </a:p>
          <a:p>
            <a:pPr marL="0" indent="0">
              <a:buNone/>
            </a:pPr>
            <a:r>
              <a:rPr lang="en-US" dirty="0"/>
              <a:t>Fantasy Football</a:t>
            </a:r>
          </a:p>
          <a:p>
            <a:pPr marL="0" indent="0">
              <a:buNone/>
            </a:pPr>
            <a:r>
              <a:rPr lang="en-US" dirty="0"/>
              <a:t>Story writing</a:t>
            </a:r>
          </a:p>
          <a:p>
            <a:pPr marL="0" indent="0">
              <a:buNone/>
            </a:pPr>
            <a:r>
              <a:rPr lang="en-US" dirty="0"/>
              <a:t>Log analysis</a:t>
            </a:r>
          </a:p>
          <a:p>
            <a:pPr marL="0" indent="0">
              <a:buNone/>
            </a:pPr>
            <a:r>
              <a:rPr lang="en-US" dirty="0"/>
              <a:t>Fried chicken TV ads</a:t>
            </a:r>
          </a:p>
          <a:p>
            <a:pPr marL="0" indent="0">
              <a:buNone/>
            </a:pPr>
            <a:r>
              <a:rPr lang="en-US" dirty="0"/>
              <a:t>TCP/IP analysis</a:t>
            </a:r>
          </a:p>
          <a:p>
            <a:pPr marL="0" indent="0">
              <a:buNone/>
            </a:pPr>
            <a:r>
              <a:rPr lang="en-US" dirty="0"/>
              <a:t>On-call incident analysis</a:t>
            </a:r>
          </a:p>
          <a:p>
            <a:pPr marL="0" indent="0">
              <a:buNone/>
            </a:pPr>
            <a:r>
              <a:rPr lang="en-US" dirty="0"/>
              <a:t>Finance</a:t>
            </a:r>
          </a:p>
          <a:p>
            <a:pPr marL="0" indent="0">
              <a:buNone/>
            </a:pPr>
            <a:r>
              <a:rPr lang="en-US" dirty="0"/>
              <a:t>Social network tracking</a:t>
            </a:r>
          </a:p>
          <a:p>
            <a:pPr marL="0" indent="0">
              <a:buNone/>
            </a:pPr>
            <a:r>
              <a:rPr lang="en-US" dirty="0"/>
              <a:t>NLP</a:t>
            </a:r>
          </a:p>
        </p:txBody>
      </p:sp>
    </p:spTree>
    <p:extLst>
      <p:ext uri="{BB962C8B-B14F-4D97-AF65-F5344CB8AC3E}">
        <p14:creationId xmlns:p14="http://schemas.microsoft.com/office/powerpoint/2010/main" val="3607613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85BDD95C-655E-E640-9A68-917AC52BABA1}"/>
              </a:ext>
            </a:extLst>
          </p:cNvPr>
          <p:cNvPicPr>
            <a:picLocks noChangeAspect="1"/>
          </p:cNvPicPr>
          <p:nvPr/>
        </p:nvPicPr>
        <p:blipFill>
          <a:blip r:embed="rId2"/>
          <a:stretch>
            <a:fillRect/>
          </a:stretch>
        </p:blipFill>
        <p:spPr>
          <a:xfrm>
            <a:off x="6221708" y="463493"/>
            <a:ext cx="5970292" cy="5931014"/>
          </a:xfrm>
          <a:prstGeom prst="rect">
            <a:avLst/>
          </a:prstGeom>
        </p:spPr>
      </p:pic>
    </p:spTree>
    <p:extLst>
      <p:ext uri="{BB962C8B-B14F-4D97-AF65-F5344CB8AC3E}">
        <p14:creationId xmlns:p14="http://schemas.microsoft.com/office/powerpoint/2010/main" val="3077827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010455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EFE01-7AF7-CD42-AFA1-EF3DE99A837B}"/>
              </a:ext>
            </a:extLst>
          </p:cNvPr>
          <p:cNvPicPr>
            <a:picLocks noChangeAspect="1"/>
          </p:cNvPicPr>
          <p:nvPr/>
        </p:nvPicPr>
        <p:blipFill>
          <a:blip r:embed="rId2"/>
          <a:stretch>
            <a:fillRect/>
          </a:stretch>
        </p:blipFill>
        <p:spPr>
          <a:xfrm>
            <a:off x="2198877" y="0"/>
            <a:ext cx="7794246" cy="6858000"/>
          </a:xfrm>
          <a:prstGeom prst="rect">
            <a:avLst/>
          </a:prstGeom>
        </p:spPr>
      </p:pic>
    </p:spTree>
    <p:extLst>
      <p:ext uri="{BB962C8B-B14F-4D97-AF65-F5344CB8AC3E}">
        <p14:creationId xmlns:p14="http://schemas.microsoft.com/office/powerpoint/2010/main" val="594789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Perspective on Data Interfaces</a:t>
            </a:r>
          </a:p>
        </p:txBody>
      </p:sp>
    </p:spTree>
    <p:extLst>
      <p:ext uri="{BB962C8B-B14F-4D97-AF65-F5344CB8AC3E}">
        <p14:creationId xmlns:p14="http://schemas.microsoft.com/office/powerpoint/2010/main" val="1512904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a:bodyPr>
          <a:lstStyle/>
          <a:p>
            <a:pPr marL="0" indent="0">
              <a:buNone/>
            </a:pPr>
            <a:r>
              <a:rPr lang="en-US" dirty="0"/>
              <a:t>Check-ins this week</a:t>
            </a:r>
          </a:p>
          <a:p>
            <a:pPr marL="0" indent="0">
              <a:buNone/>
            </a:pPr>
            <a:r>
              <a:rPr lang="en-US" dirty="0"/>
              <a:t>Presentations starting next week</a:t>
            </a:r>
          </a:p>
          <a:p>
            <a:pPr marL="0" indent="0">
              <a:buNone/>
            </a:pPr>
            <a:r>
              <a:rPr lang="en-US" dirty="0"/>
              <a:t>In-class or not?  Votes lean toward in-class.  </a:t>
            </a:r>
            <a:r>
              <a:rPr lang="en-US"/>
              <a:t>Decision by Friday.</a:t>
            </a:r>
            <a:endParaRPr lang="en-US" dirty="0"/>
          </a:p>
          <a:p>
            <a:pPr marL="0" indent="0">
              <a:buNone/>
            </a:pPr>
            <a:endParaRPr lang="en-US" dirty="0"/>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44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lstStyle/>
          <a:p>
            <a:r>
              <a:rPr lang="en-US" dirty="0"/>
              <a:t>Leo </a:t>
            </a:r>
            <a:r>
              <a:rPr lang="en-US" dirty="0" err="1"/>
              <a:t>Zhicheng</a:t>
            </a:r>
            <a:r>
              <a:rPr lang="en-US" dirty="0"/>
              <a:t> Liu</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26" y="2032000"/>
            <a:ext cx="19812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3"/>
          <a:stretch>
            <a:fillRect/>
          </a:stretch>
        </p:blipFill>
        <p:spPr>
          <a:xfrm>
            <a:off x="7164751" y="566139"/>
            <a:ext cx="4650776" cy="2931721"/>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4"/>
          <a:stretch>
            <a:fillRect/>
          </a:stretch>
        </p:blipFill>
        <p:spPr>
          <a:xfrm>
            <a:off x="2819400" y="3628281"/>
            <a:ext cx="8996127" cy="3145041"/>
          </a:xfrm>
          <a:prstGeom prst="rect">
            <a:avLst/>
          </a:prstGeom>
        </p:spPr>
      </p:pic>
    </p:spTree>
    <p:extLst>
      <p:ext uri="{BB962C8B-B14F-4D97-AF65-F5344CB8AC3E}">
        <p14:creationId xmlns:p14="http://schemas.microsoft.com/office/powerpoint/2010/main" val="3135308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Where does Tableau draw the line?</a:t>
            </a:r>
          </a:p>
        </p:txBody>
      </p:sp>
    </p:spTree>
    <p:extLst>
      <p:ext uri="{BB962C8B-B14F-4D97-AF65-F5344CB8AC3E}">
        <p14:creationId xmlns:p14="http://schemas.microsoft.com/office/powerpoint/2010/main" val="1767553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317B16F5-296D-214F-8B3C-45B2DBEA2BF4}"/>
              </a:ext>
            </a:extLst>
          </p:cNvPr>
          <p:cNvPicPr>
            <a:picLocks noChangeAspect="1"/>
          </p:cNvPicPr>
          <p:nvPr/>
        </p:nvPicPr>
        <p:blipFill>
          <a:blip r:embed="rId2"/>
          <a:stretch>
            <a:fillRect/>
          </a:stretch>
        </p:blipFill>
        <p:spPr>
          <a:xfrm>
            <a:off x="5800473" y="233236"/>
            <a:ext cx="6391527" cy="6391527"/>
          </a:xfrm>
          <a:prstGeom prst="rect">
            <a:avLst/>
          </a:prstGeom>
        </p:spPr>
      </p:pic>
    </p:spTree>
    <p:extLst>
      <p:ext uri="{BB962C8B-B14F-4D97-AF65-F5344CB8AC3E}">
        <p14:creationId xmlns:p14="http://schemas.microsoft.com/office/powerpoint/2010/main" val="3451587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a:t>
            </a:r>
            <a:r>
              <a:rPr lang="en-US"/>
              <a:t>Where does Tableau draw the line?</a:t>
            </a:r>
            <a:endParaRPr lang="en-US" dirty="0"/>
          </a:p>
        </p:txBody>
      </p:sp>
    </p:spTree>
    <p:extLst>
      <p:ext uri="{BB962C8B-B14F-4D97-AF65-F5344CB8AC3E}">
        <p14:creationId xmlns:p14="http://schemas.microsoft.com/office/powerpoint/2010/main" val="3870825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9</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Models</a:t>
            </a:r>
          </a:p>
        </p:txBody>
      </p:sp>
    </p:spTree>
    <p:extLst>
      <p:ext uri="{BB962C8B-B14F-4D97-AF65-F5344CB8AC3E}">
        <p14:creationId xmlns:p14="http://schemas.microsoft.com/office/powerpoint/2010/main" val="2059596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DD7D-E662-B249-954C-DC41B0DF4D2E}"/>
              </a:ext>
            </a:extLst>
          </p:cNvPr>
          <p:cNvSpPr>
            <a:spLocks noGrp="1"/>
          </p:cNvSpPr>
          <p:nvPr>
            <p:ph type="title"/>
          </p:nvPr>
        </p:nvSpPr>
        <p:spPr/>
        <p:txBody>
          <a:bodyPr/>
          <a:lstStyle/>
          <a:p>
            <a:r>
              <a:rPr lang="en-US" dirty="0"/>
              <a:t>Showcase Logistics 12/06</a:t>
            </a:r>
          </a:p>
        </p:txBody>
      </p:sp>
      <p:sp>
        <p:nvSpPr>
          <p:cNvPr id="3" name="Content Placeholder 2">
            <a:extLst>
              <a:ext uri="{FF2B5EF4-FFF2-40B4-BE49-F238E27FC236}">
                <a16:creationId xmlns:a16="http://schemas.microsoft.com/office/drawing/2014/main" id="{FFBCCCDB-070C-DC4C-9A0A-05BE0F66749F}"/>
              </a:ext>
            </a:extLst>
          </p:cNvPr>
          <p:cNvSpPr>
            <a:spLocks noGrp="1"/>
          </p:cNvSpPr>
          <p:nvPr>
            <p:ph idx="1"/>
          </p:nvPr>
        </p:nvSpPr>
        <p:spPr/>
        <p:txBody>
          <a:bodyPr>
            <a:normAutofit/>
          </a:bodyPr>
          <a:lstStyle/>
          <a:p>
            <a:pPr marL="0" indent="0">
              <a:buNone/>
            </a:pPr>
            <a:r>
              <a:rPr lang="en-US" dirty="0"/>
              <a:t>9(!!) groups</a:t>
            </a:r>
          </a:p>
          <a:p>
            <a:pPr marL="0" indent="0">
              <a:buNone/>
            </a:pPr>
            <a:r>
              <a:rPr lang="en-US" dirty="0"/>
              <a:t>Each team: 5 min presentation, 3 min feedback</a:t>
            </a:r>
          </a:p>
          <a:p>
            <a:pPr marL="0" indent="0">
              <a:buNone/>
            </a:pPr>
            <a:r>
              <a:rPr lang="en-US" dirty="0"/>
              <a:t>Every team member should speak</a:t>
            </a:r>
          </a:p>
          <a:p>
            <a:pPr marL="0" indent="0">
              <a:buNone/>
            </a:pPr>
            <a:endParaRPr lang="en-US" dirty="0"/>
          </a:p>
          <a:p>
            <a:pPr marL="0" indent="0">
              <a:buNone/>
            </a:pPr>
            <a:r>
              <a:rPr lang="en-US" dirty="0"/>
              <a:t>Timing is strict, so practice!</a:t>
            </a:r>
          </a:p>
        </p:txBody>
      </p:sp>
    </p:spTree>
    <p:extLst>
      <p:ext uri="{BB962C8B-B14F-4D97-AF65-F5344CB8AC3E}">
        <p14:creationId xmlns:p14="http://schemas.microsoft.com/office/powerpoint/2010/main" val="2118184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fontScale="92500" lnSpcReduction="20000"/>
          </a:bodyPr>
          <a:lstStyle/>
          <a:p>
            <a:pPr marL="0" indent="0">
              <a:buNone/>
            </a:pPr>
            <a:r>
              <a:rPr lang="en-US" dirty="0"/>
              <a:t>Check-ins this week</a:t>
            </a:r>
          </a:p>
          <a:p>
            <a:pPr marL="0" indent="0">
              <a:buNone/>
            </a:pPr>
            <a:r>
              <a:rPr lang="en-US" dirty="0"/>
              <a:t>Shifting to data processing topics</a:t>
            </a:r>
          </a:p>
          <a:p>
            <a:pPr marL="0" indent="0">
              <a:buNone/>
            </a:pPr>
            <a:r>
              <a:rPr lang="en-US" dirty="0"/>
              <a:t>Midterm reviews</a:t>
            </a:r>
          </a:p>
          <a:p>
            <a:pPr marL="0" indent="0">
              <a:buNone/>
            </a:pPr>
            <a:r>
              <a:rPr lang="en-US" dirty="0"/>
              <a:t>Review “grades” out tomorrow</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65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60084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701CEB62-CCD6-3045-BA7C-171D0FB8BDEB}"/>
              </a:ext>
            </a:extLst>
          </p:cNvPr>
          <p:cNvPicPr>
            <a:picLocks noChangeAspect="1"/>
          </p:cNvPicPr>
          <p:nvPr/>
        </p:nvPicPr>
        <p:blipFill>
          <a:blip r:embed="rId2"/>
          <a:stretch>
            <a:fillRect/>
          </a:stretch>
        </p:blipFill>
        <p:spPr>
          <a:xfrm>
            <a:off x="5679540" y="1598188"/>
            <a:ext cx="6512460" cy="3661624"/>
          </a:xfrm>
          <a:prstGeom prst="rect">
            <a:avLst/>
          </a:prstGeom>
        </p:spPr>
      </p:pic>
    </p:spTree>
    <p:extLst>
      <p:ext uri="{BB962C8B-B14F-4D97-AF65-F5344CB8AC3E}">
        <p14:creationId xmlns:p14="http://schemas.microsoft.com/office/powerpoint/2010/main" val="2752143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2719010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8</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Review/Breather</a:t>
            </a:r>
          </a:p>
        </p:txBody>
      </p:sp>
    </p:spTree>
    <p:extLst>
      <p:ext uri="{BB962C8B-B14F-4D97-AF65-F5344CB8AC3E}">
        <p14:creationId xmlns:p14="http://schemas.microsoft.com/office/powerpoint/2010/main" val="1207985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3071097"/>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706698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Sign up for Check-ins for next week (during OH and Thurs)</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3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66142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24B7679C-2D15-B142-8994-AE19FD4D3EFF}"/>
              </a:ext>
            </a:extLst>
          </p:cNvPr>
          <p:cNvPicPr>
            <a:picLocks noChangeAspect="1"/>
          </p:cNvPicPr>
          <p:nvPr/>
        </p:nvPicPr>
        <p:blipFill>
          <a:blip r:embed="rId2"/>
          <a:stretch>
            <a:fillRect/>
          </a:stretch>
        </p:blipFill>
        <p:spPr>
          <a:xfrm>
            <a:off x="5887194" y="889000"/>
            <a:ext cx="6096000" cy="5080000"/>
          </a:xfrm>
          <a:prstGeom prst="rect">
            <a:avLst/>
          </a:prstGeom>
        </p:spPr>
      </p:pic>
    </p:spTree>
    <p:extLst>
      <p:ext uri="{BB962C8B-B14F-4D97-AF65-F5344CB8AC3E}">
        <p14:creationId xmlns:p14="http://schemas.microsoft.com/office/powerpoint/2010/main" val="1490938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695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9518-FF2B-2140-920C-1B881216A626}"/>
              </a:ext>
            </a:extLst>
          </p:cNvPr>
          <p:cNvSpPr>
            <a:spLocks noGrp="1"/>
          </p:cNvSpPr>
          <p:nvPr>
            <p:ph type="title"/>
          </p:nvPr>
        </p:nvSpPr>
        <p:spPr/>
        <p:txBody>
          <a:bodyPr/>
          <a:lstStyle/>
          <a:p>
            <a:r>
              <a:rPr lang="en-US" dirty="0"/>
              <a:t>Presentation Slides Submission</a:t>
            </a:r>
          </a:p>
        </p:txBody>
      </p:sp>
      <p:sp>
        <p:nvSpPr>
          <p:cNvPr id="3" name="Content Placeholder 2">
            <a:extLst>
              <a:ext uri="{FF2B5EF4-FFF2-40B4-BE49-F238E27FC236}">
                <a16:creationId xmlns:a16="http://schemas.microsoft.com/office/drawing/2014/main" id="{A0843541-70B4-8C49-A709-B755D551E476}"/>
              </a:ext>
            </a:extLst>
          </p:cNvPr>
          <p:cNvSpPr>
            <a:spLocks noGrp="1"/>
          </p:cNvSpPr>
          <p:nvPr>
            <p:ph idx="1"/>
          </p:nvPr>
        </p:nvSpPr>
        <p:spPr/>
        <p:txBody>
          <a:bodyPr/>
          <a:lstStyle/>
          <a:p>
            <a:pPr marL="0" indent="0" fontAlgn="base">
              <a:buNone/>
            </a:pPr>
            <a:r>
              <a:rPr lang="en-US" dirty="0"/>
              <a:t>Submit slides via Google form (TBA)</a:t>
            </a:r>
          </a:p>
          <a:p>
            <a:pPr marL="457200" lvl="1" indent="0" fontAlgn="base">
              <a:buNone/>
            </a:pPr>
            <a:r>
              <a:rPr lang="en-US" sz="2800" dirty="0"/>
              <a:t>Google slides </a:t>
            </a:r>
            <a:r>
              <a:rPr lang="en-US" sz="2800" b="1" dirty="0"/>
              <a:t>strongly preferred</a:t>
            </a:r>
            <a:endParaRPr lang="en-US" sz="2800" i="1" dirty="0"/>
          </a:p>
          <a:p>
            <a:pPr marL="457200" lvl="1" indent="0" fontAlgn="base">
              <a:buNone/>
            </a:pPr>
            <a:r>
              <a:rPr lang="en-US" sz="2800" dirty="0"/>
              <a:t>Each team submits once</a:t>
            </a:r>
          </a:p>
          <a:p>
            <a:pPr marL="457200" lvl="1" indent="0" fontAlgn="base">
              <a:buNone/>
            </a:pPr>
            <a:endParaRPr lang="en-US" dirty="0"/>
          </a:p>
          <a:p>
            <a:pPr marL="0" indent="0" fontAlgn="base">
              <a:buNone/>
            </a:pPr>
            <a:endParaRPr lang="en-US" dirty="0"/>
          </a:p>
          <a:p>
            <a:pPr marL="0" indent="0" fontAlgn="base">
              <a:buNone/>
            </a:pPr>
            <a:r>
              <a:rPr lang="en-US" dirty="0"/>
              <a:t>Deadline for slide submission</a:t>
            </a:r>
          </a:p>
          <a:p>
            <a:pPr marL="0" indent="0" fontAlgn="base">
              <a:buNone/>
            </a:pPr>
            <a:r>
              <a:rPr lang="en-US" dirty="0"/>
              <a:t>Friday, 12/03/2021 11:59 PM</a:t>
            </a:r>
          </a:p>
        </p:txBody>
      </p:sp>
    </p:spTree>
    <p:extLst>
      <p:ext uri="{BB962C8B-B14F-4D97-AF65-F5344CB8AC3E}">
        <p14:creationId xmlns:p14="http://schemas.microsoft.com/office/powerpoint/2010/main" val="15749163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0E18-23D1-284F-96E5-382E37593C1E}"/>
              </a:ext>
            </a:extLst>
          </p:cNvPr>
          <p:cNvSpPr>
            <a:spLocks noGrp="1"/>
          </p:cNvSpPr>
          <p:nvPr>
            <p:ph type="title"/>
          </p:nvPr>
        </p:nvSpPr>
        <p:spPr/>
        <p:txBody>
          <a:bodyPr/>
          <a:lstStyle/>
          <a:p>
            <a:r>
              <a:rPr lang="en-US" dirty="0"/>
              <a:t>Showcase Details</a:t>
            </a:r>
          </a:p>
        </p:txBody>
      </p:sp>
      <p:sp>
        <p:nvSpPr>
          <p:cNvPr id="3" name="Content Placeholder 2">
            <a:extLst>
              <a:ext uri="{FF2B5EF4-FFF2-40B4-BE49-F238E27FC236}">
                <a16:creationId xmlns:a16="http://schemas.microsoft.com/office/drawing/2014/main" id="{8B134ABA-5BD7-B84D-B468-BC957BFE6ACE}"/>
              </a:ext>
            </a:extLst>
          </p:cNvPr>
          <p:cNvSpPr>
            <a:spLocks noGrp="1"/>
          </p:cNvSpPr>
          <p:nvPr>
            <p:ph idx="1"/>
          </p:nvPr>
        </p:nvSpPr>
        <p:spPr>
          <a:xfrm>
            <a:off x="838199" y="1825625"/>
            <a:ext cx="10716491" cy="4351338"/>
          </a:xfrm>
        </p:spPr>
        <p:txBody>
          <a:bodyPr>
            <a:normAutofit/>
          </a:bodyPr>
          <a:lstStyle/>
          <a:p>
            <a:pPr marL="0" indent="0">
              <a:buNone/>
            </a:pPr>
            <a:r>
              <a:rPr lang="en-US" dirty="0"/>
              <a:t>Presentation should contain (in substance, not necessarily slides)</a:t>
            </a:r>
          </a:p>
          <a:p>
            <a:r>
              <a:rPr lang="en-US" dirty="0"/>
              <a:t>Motivation and </a:t>
            </a:r>
            <a:r>
              <a:rPr lang="en-US" b="1" dirty="0"/>
              <a:t>hypotheses</a:t>
            </a:r>
          </a:p>
          <a:p>
            <a:r>
              <a:rPr lang="en-US" dirty="0"/>
              <a:t>Technical challenge and contribution</a:t>
            </a:r>
          </a:p>
          <a:p>
            <a:r>
              <a:rPr lang="en-US" dirty="0"/>
              <a:t>Related work and how they are related</a:t>
            </a:r>
          </a:p>
          <a:p>
            <a:r>
              <a:rPr lang="en-US" b="1" dirty="0"/>
              <a:t>Simple example to illustrate idea</a:t>
            </a:r>
          </a:p>
          <a:p>
            <a:r>
              <a:rPr lang="en-US" dirty="0"/>
              <a:t>Technical insights/experimental findings so far</a:t>
            </a:r>
          </a:p>
          <a:p>
            <a:r>
              <a:rPr lang="en-US" b="1" dirty="0"/>
              <a:t>Demos as GIFs or embedded videos</a:t>
            </a:r>
          </a:p>
          <a:p>
            <a:r>
              <a:rPr lang="en-US" dirty="0"/>
              <a:t>Feedback: 1-2 questions you’d like feedback on</a:t>
            </a:r>
          </a:p>
          <a:p>
            <a:endParaRPr lang="en-US" dirty="0"/>
          </a:p>
        </p:txBody>
      </p:sp>
    </p:spTree>
    <p:extLst>
      <p:ext uri="{BB962C8B-B14F-4D97-AF65-F5344CB8AC3E}">
        <p14:creationId xmlns:p14="http://schemas.microsoft.com/office/powerpoint/2010/main" val="142557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normAutofit/>
          </a:bodyPr>
          <a:lstStyle/>
          <a:p>
            <a:r>
              <a:rPr lang="en-US" sz="4000" dirty="0"/>
              <a:t>Leo </a:t>
            </a:r>
            <a:r>
              <a:rPr lang="en-US" sz="4000" dirty="0" err="1"/>
              <a:t>Zhicheng</a:t>
            </a:r>
            <a:r>
              <a:rPr lang="en-US" sz="4000" dirty="0"/>
              <a:t> Liu </a:t>
            </a:r>
            <a:r>
              <a:rPr lang="en-US" sz="4000" dirty="0">
                <a:solidFill>
                  <a:schemeClr val="bg1">
                    <a:lumMod val="50000"/>
                  </a:schemeClr>
                </a:solidFill>
              </a:rPr>
              <a:t>U Maryland, College Park</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96589"/>
            <a:ext cx="3035174" cy="42803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4"/>
          <a:stretch>
            <a:fillRect/>
          </a:stretch>
        </p:blipFill>
        <p:spPr>
          <a:xfrm>
            <a:off x="6359883" y="1825625"/>
            <a:ext cx="3931920" cy="2478574"/>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5"/>
          <a:stretch>
            <a:fillRect/>
          </a:stretch>
        </p:blipFill>
        <p:spPr>
          <a:xfrm>
            <a:off x="4836160" y="4333339"/>
            <a:ext cx="6979367" cy="2439983"/>
          </a:xfrm>
          <a:prstGeom prst="rect">
            <a:avLst/>
          </a:prstGeom>
        </p:spPr>
      </p:pic>
    </p:spTree>
    <p:extLst>
      <p:ext uri="{BB962C8B-B14F-4D97-AF65-F5344CB8AC3E}">
        <p14:creationId xmlns:p14="http://schemas.microsoft.com/office/powerpoint/2010/main" val="7084732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19903</TotalTime>
  <Words>3078</Words>
  <Application>Microsoft Macintosh PowerPoint</Application>
  <PresentationFormat>Widescreen</PresentationFormat>
  <Paragraphs>670</Paragraphs>
  <Slides>139</Slides>
  <Notes>33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139</vt:i4>
      </vt:variant>
    </vt:vector>
  </HeadingPairs>
  <TitlesOfParts>
    <vt:vector size="149" baseType="lpstr">
      <vt:lpstr>Arial</vt:lpstr>
      <vt:lpstr>Avenir Book</vt:lpstr>
      <vt:lpstr>Avenir Next</vt:lpstr>
      <vt:lpstr>Calibri</vt:lpstr>
      <vt:lpstr>Consolas</vt:lpstr>
      <vt:lpstr>Gill Sans</vt:lpstr>
      <vt:lpstr>Gill Sans MT</vt:lpstr>
      <vt:lpstr>Impact</vt:lpstr>
      <vt:lpstr>Open Sans</vt:lpstr>
      <vt:lpstr>Office Theme</vt:lpstr>
      <vt:lpstr>PowerPoint Presentation</vt:lpstr>
      <vt:lpstr>Class 20</vt:lpstr>
      <vt:lpstr>Logistics</vt:lpstr>
      <vt:lpstr>A4</vt:lpstr>
      <vt:lpstr>Reviews</vt:lpstr>
      <vt:lpstr>Showcase Logistics 12/06</vt:lpstr>
      <vt:lpstr>Presentation Slides Submission</vt:lpstr>
      <vt:lpstr>Showcase Details</vt:lpstr>
      <vt:lpstr>Leo Zhicheng Liu U Maryland, College Park</vt:lpstr>
      <vt:lpstr>Class 16</vt:lpstr>
      <vt:lpstr>Logistics</vt:lpstr>
      <vt:lpstr>Eirik Bakke: Spreadsheets</vt:lpstr>
      <vt:lpstr>Each group assigns notetaker</vt:lpstr>
      <vt:lpstr>PowerPoint Presentation</vt:lpstr>
      <vt:lpstr>Each group assigns notetaker</vt:lpstr>
      <vt:lpstr>Class 15</vt:lpstr>
      <vt:lpstr>Logistics</vt:lpstr>
      <vt:lpstr>Class 14</vt:lpstr>
      <vt:lpstr>Logistics</vt:lpstr>
      <vt:lpstr>PowerPoint Presentation</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Class 13</vt:lpstr>
      <vt:lpstr>Logistics</vt:lpstr>
      <vt:lpstr>Each group assigns notetaker</vt:lpstr>
      <vt:lpstr>PowerPoint Presentation</vt:lpstr>
      <vt:lpstr>Each group assigns notetaker</vt:lpstr>
      <vt:lpstr>PowerPoint Presentation</vt:lpstr>
      <vt:lpstr>PowerPoint Presentation</vt:lpstr>
      <vt:lpstr>PowerPoint Presentation</vt:lpstr>
      <vt:lpstr>Class 12</vt:lpstr>
      <vt:lpstr>Logistics</vt:lpstr>
      <vt:lpstr>Reviews</vt:lpstr>
      <vt:lpstr>Reviews</vt:lpstr>
      <vt:lpstr>Malloy from Looker</vt:lpstr>
      <vt:lpstr>Each group assigns notetaker</vt:lpstr>
      <vt:lpstr>PowerPoint Presentation</vt:lpstr>
      <vt:lpstr>Each group assigns notetaker</vt:lpstr>
      <vt:lpstr>Class 11</vt:lpstr>
      <vt:lpstr>Logistics</vt:lpstr>
      <vt:lpstr>Projects</vt:lpstr>
      <vt:lpstr>Projects</vt:lpstr>
      <vt:lpstr>Reviews</vt:lpstr>
      <vt:lpstr>Each group assigns notetaker</vt:lpstr>
      <vt:lpstr>PowerPoint Presentation</vt:lpstr>
      <vt:lpstr>Each group assigns notetaker</vt:lpstr>
      <vt:lpstr>PowerPoint Presentation</vt:lpstr>
      <vt:lpstr>Class 10</vt:lpstr>
      <vt:lpstr>Logistics</vt:lpstr>
      <vt:lpstr>Leo Zhicheng Liu</vt:lpstr>
      <vt:lpstr>Each group assigns notetaker</vt:lpstr>
      <vt:lpstr>PowerPoint Presentation</vt:lpstr>
      <vt:lpstr>Each group assigns notetaker</vt:lpstr>
      <vt:lpstr>Class 9</vt:lpstr>
      <vt:lpstr>Logistics</vt:lpstr>
      <vt:lpstr>Each group assigns notetaker</vt:lpstr>
      <vt:lpstr>PowerPoint Presentation</vt:lpstr>
      <vt:lpstr>Each group assigns notetaker</vt:lpstr>
      <vt:lpstr>Class 8</vt:lpstr>
      <vt:lpstr>PowerPoint Presentation</vt:lpstr>
      <vt:lpstr>Logistics</vt:lpstr>
      <vt:lpstr>Each group assigns notetaker</vt:lpstr>
      <vt:lpstr>PowerPoint Presentation</vt:lpstr>
      <vt:lpstr>Each group assigns notetaker</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370</cp:revision>
  <dcterms:created xsi:type="dcterms:W3CDTF">2020-09-08T14:06:51Z</dcterms:created>
  <dcterms:modified xsi:type="dcterms:W3CDTF">2021-11-15T19:39:23Z</dcterms:modified>
</cp:coreProperties>
</file>